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</p:sldMasterIdLst>
  <p:handoutMasterIdLst>
    <p:handoutMasterId r:id="rId16"/>
  </p:handoutMasterIdLst>
  <p:sldIdLst>
    <p:sldId id="256" r:id="rId4"/>
    <p:sldId id="257" r:id="rId5"/>
    <p:sldId id="269" r:id="rId6"/>
    <p:sldId id="270" r:id="rId7"/>
    <p:sldId id="276" r:id="rId8"/>
    <p:sldId id="277" r:id="rId9"/>
    <p:sldId id="278" r:id="rId10"/>
    <p:sldId id="279" r:id="rId11"/>
    <p:sldId id="274" r:id="rId12"/>
    <p:sldId id="271" r:id="rId13"/>
    <p:sldId id="272" r:id="rId14"/>
    <p:sldId id="273" r:id="rId15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7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76;&#1086;&#1082;&#1091;&#1084;&#1077;&#1085;&#1090;&#1099;\&#1052;&#1072;&#1084;&#1080;&#1085;&#1072;\&#1074;&#1086;&#1089;&#1087;&#1080;&#1090;&#1072;&#1090;&#1077;&#1083;&#1100;&#1085;&#1072;&#1103;%20&#1088;&#1072;&#1073;&#1086;&#1090;&#1072;\&#1050;&#1051;&#1040;&#1057;&#1057;&#1053;&#1067;&#1045;%20&#1063;&#1040;&#1057;&#1067;%205&#1050;&#1051;\&#1080;&#1084;&#1080;&#1076;&#1078;\&#1076;&#1080;&#1072;&#1075;&#1088;&#1072;&#1084;&#1084;&#1099;%20&#1087;&#1086;%20&#1086;&#1087;&#1088;&#1086;&#1089;&#1091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title>
      <c:tx>
        <c:rich>
          <a:bodyPr/>
          <a:lstStyle/>
          <a:p>
            <a:pPr>
              <a:defRPr/>
            </a:pPr>
            <a:r>
              <a:rPr lang="ru-RU"/>
              <a:t>Первое впечатление</a:t>
            </a: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9.3055555555555822E-2"/>
          <c:y val="0.31161745406824148"/>
          <c:w val="0.81388888888888977"/>
          <c:h val="0.6486632400116652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-0.25425688976377958"/>
                  <c:y val="-0.12235855934674814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0.21674311023622095"/>
                  <c:y val="-9.1415135608048995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 smtClean="0"/>
                      <a:t>аудиальны</a:t>
                    </a:r>
                    <a:r>
                      <a:rPr lang="ru-RU" dirty="0"/>
                      <a:t>
38%</a:t>
                    </a:r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8.6582895888014086E-2"/>
                  <c:y val="1.1061898512685946E-2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CatName val="1"/>
            <c:showPercent val="1"/>
          </c:dLbls>
          <c:cat>
            <c:strRef>
              <c:f>Лист1!$A$42:$A$44</c:f>
              <c:strCache>
                <c:ptCount val="3"/>
                <c:pt idx="0">
                  <c:v>визуальный</c:v>
                </c:pt>
                <c:pt idx="1">
                  <c:v>аудиальный</c:v>
                </c:pt>
                <c:pt idx="2">
                  <c:v>конкретный</c:v>
                </c:pt>
              </c:strCache>
            </c:strRef>
          </c:cat>
          <c:val>
            <c:numRef>
              <c:f>Лист1!$B$42:$B$44</c:f>
              <c:numCache>
                <c:formatCode>0%</c:formatCode>
                <c:ptCount val="3"/>
                <c:pt idx="0">
                  <c:v>0.55000000000000004</c:v>
                </c:pt>
                <c:pt idx="1">
                  <c:v>0.3800000000000005</c:v>
                </c:pt>
                <c:pt idx="2">
                  <c:v>7.0000000000000034E-2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5FBB7B-425A-49C4-B7C5-D347600AFEF9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9E6942-0224-44EB-B949-05F7D6E23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43038" y="2971800"/>
            <a:ext cx="7313612" cy="9906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4191000"/>
            <a:ext cx="7313612" cy="1447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18272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47800" y="274638"/>
            <a:ext cx="53340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04800" y="4038600"/>
            <a:ext cx="7924800" cy="94773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04800" y="4972050"/>
            <a:ext cx="7924800" cy="89535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6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ru-RU"/>
          </a:p>
        </p:txBody>
      </p:sp>
      <p:sp>
        <p:nvSpPr>
          <p:cNvPr id="6" name="Rectangle 3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3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3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24000" y="1295400"/>
            <a:ext cx="36195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95900" y="1295400"/>
            <a:ext cx="36195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3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3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3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3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3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67550" y="76200"/>
            <a:ext cx="1847850" cy="6477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76200"/>
            <a:ext cx="5391150" cy="6477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3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3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3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755650" y="4652963"/>
            <a:ext cx="8154988" cy="100965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8983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827088" y="5662613"/>
            <a:ext cx="8058150" cy="936625"/>
          </a:xfrm>
        </p:spPr>
        <p:txBody>
          <a:bodyPr/>
          <a:lstStyle>
            <a:lvl1pPr marL="0" indent="0" algn="r">
              <a:buFontTx/>
              <a:buNone/>
              <a:defRPr sz="28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5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ru-RU"/>
          </a:p>
        </p:txBody>
      </p:sp>
      <p:sp>
        <p:nvSpPr>
          <p:cNvPr id="6" name="Rectangle 5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5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5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0825" y="1484313"/>
            <a:ext cx="4244975" cy="5178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244975" cy="5178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Rectangle 5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5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Rectangle 5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5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Rectangle 5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Rectangle 5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5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Rectangle 5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5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Rectangle 5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5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5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32588" y="188913"/>
            <a:ext cx="2160587" cy="64738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0825" y="188913"/>
            <a:ext cx="6329363" cy="64738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Rectangle 5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79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80013" y="1600200"/>
            <a:ext cx="3581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4638"/>
            <a:ext cx="7313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313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3038" y="6524625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524625"/>
            <a:ext cx="2895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endParaRPr lang="ru-RU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524625"/>
            <a:ext cx="21336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76200"/>
            <a:ext cx="73818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white">
          <a:xfrm>
            <a:off x="1524000" y="1295400"/>
            <a:ext cx="7391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79" name="Rectangle 3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Times New Roman" pitchFamily="18" charset="0"/>
              </a:defRPr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2080" name="Rectangle 3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2081" name="Rectangle 3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Times New Roman" pitchFamily="18" charset="0"/>
              </a:defRPr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ahoma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3C605F"/>
        </a:buClr>
        <a:buSzPct val="7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188913"/>
            <a:ext cx="8642350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484313"/>
            <a:ext cx="8642350" cy="517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8824" name="Rectangle 5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Times New Roman" pitchFamily="18" charset="0"/>
              </a:defRPr>
            </a:lvl1pPr>
          </a:lstStyle>
          <a:p>
            <a:fld id="{918E9E5D-1498-4BF2-BB0F-BF5C7A6561CD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288825" name="Rectangle 5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288826" name="Rectangle 5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Times New Roman" pitchFamily="18" charset="0"/>
              </a:defRPr>
            </a:lvl1pPr>
          </a:lstStyle>
          <a:p>
            <a:fld id="{310EBAE8-FB3E-4765-8E88-AE30433478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868" y="1357298"/>
            <a:ext cx="5429256" cy="99060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Встречают по одежке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5429256" y="4572008"/>
            <a:ext cx="371474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Добрый день! -</a:t>
            </a:r>
            <a:endParaRPr kumimoji="0" lang="ru-RU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сказал Маленький принц. -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Какая у вас забавная шляпа.</a:t>
            </a:r>
            <a:endParaRPr kumimoji="0" lang="ru-RU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Это чтобы раскланиваться, -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объяснил честолюбец.</a:t>
            </a:r>
            <a:endParaRPr kumimoji="0" lang="ru-RU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А. де Сент-Экзюпери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6200"/>
            <a:ext cx="8620155" cy="106680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Лучше на шаг отставать от моды, 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чем на полшага обгонять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295400"/>
            <a:ext cx="7415234" cy="2062162"/>
          </a:xfrm>
        </p:spPr>
        <p:txBody>
          <a:bodyPr/>
          <a:lstStyle/>
          <a:p>
            <a:pPr marL="0" indent="0" algn="just">
              <a:buNone/>
            </a:pP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МОДА</a:t>
            </a:r>
            <a:r>
              <a:rPr lang="ru-RU" dirty="0" smtClean="0"/>
              <a:t> – это господство в данное время тех или иных внешних форм в предметах быта, главным образом в одежде.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6200"/>
            <a:ext cx="8691593" cy="106680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Имидж – это процесс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1571612"/>
            <a:ext cx="7391400" cy="3633798"/>
          </a:xfrm>
        </p:spPr>
        <p:txBody>
          <a:bodyPr/>
          <a:lstStyle/>
          <a:p>
            <a:pPr algn="just"/>
            <a:r>
              <a:rPr lang="ru-RU" dirty="0" smtClean="0"/>
              <a:t>Имидж – это сложный длительный процесс, включающий в себя серьезное образование, постоянное самообразование, развитый интеллект, эрудицию, хорошие манеры, стиль, образ мышления, поведение, репутацию.</a:t>
            </a:r>
            <a:endParaRPr lang="ru-RU" dirty="0"/>
          </a:p>
        </p:txBody>
      </p:sp>
      <p:pic>
        <p:nvPicPr>
          <p:cNvPr id="1028" name="Picture 4" descr="E:\документы\Мамина\анимашки\Анимашки\разговор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5214950"/>
            <a:ext cx="1238250" cy="1238250"/>
          </a:xfrm>
          <a:prstGeom prst="rect">
            <a:avLst/>
          </a:prstGeom>
          <a:noFill/>
        </p:spPr>
      </p:pic>
      <p:pic>
        <p:nvPicPr>
          <p:cNvPr id="1029" name="Picture 5" descr="E:\документы\Мамина\анимашки\Анимашки\танцует 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5000636"/>
            <a:ext cx="739340" cy="1573468"/>
          </a:xfrm>
          <a:prstGeom prst="rect">
            <a:avLst/>
          </a:prstGeom>
          <a:noFill/>
        </p:spPr>
      </p:pic>
      <p:pic>
        <p:nvPicPr>
          <p:cNvPr id="1030" name="Picture 6" descr="E:\документы\Мамина\анимашки\Анимашки\телфон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071678"/>
            <a:ext cx="1171575" cy="1409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295400"/>
            <a:ext cx="7772424" cy="3062294"/>
          </a:xfrm>
        </p:spPr>
        <p:txBody>
          <a:bodyPr/>
          <a:lstStyle/>
          <a:p>
            <a:pPr marL="0" indent="0" algn="just">
              <a:buNone/>
            </a:pPr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Созданный положительный имидж принесет свои плоды – отношение к вам просто не может быть плохим</a:t>
            </a:r>
            <a:endParaRPr lang="ru-RU" sz="4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6200"/>
            <a:ext cx="8858312" cy="1066800"/>
          </a:xfrm>
        </p:spPr>
        <p:txBody>
          <a:bodyPr/>
          <a:lstStyle/>
          <a:p>
            <a:pPr algn="ctr"/>
            <a:r>
              <a:rPr lang="ru-RU" sz="3200" dirty="0" smtClean="0"/>
              <a:t>Соблюдаете ли вы правила </a:t>
            </a:r>
            <a:br>
              <a:rPr lang="ru-RU" sz="3200" dirty="0" smtClean="0"/>
            </a:br>
            <a:r>
              <a:rPr lang="ru-RU" sz="3200" dirty="0" smtClean="0"/>
              <a:t>в поддержании своего внешнего вида?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ru-RU" sz="1800" dirty="0" smtClean="0"/>
              <a:t>Вы аккуратно складываете свою одежду?</a:t>
            </a:r>
          </a:p>
          <a:p>
            <a:pPr>
              <a:buFont typeface="+mj-lt"/>
              <a:buAutoNum type="arabicPeriod"/>
            </a:pPr>
            <a:r>
              <a:rPr lang="ru-RU" sz="1800" dirty="0" smtClean="0"/>
              <a:t>Одежду на завтра вы готовите с вечера?</a:t>
            </a:r>
          </a:p>
          <a:p>
            <a:pPr>
              <a:buFont typeface="+mj-lt"/>
              <a:buAutoNum type="arabicPeriod"/>
            </a:pPr>
            <a:r>
              <a:rPr lang="ru-RU" sz="1800" dirty="0" smtClean="0"/>
              <a:t>Оторвавшуюся вешалку на куртке вы пришиваете сразу?</a:t>
            </a:r>
          </a:p>
          <a:p>
            <a:pPr>
              <a:buFont typeface="+mj-lt"/>
              <a:buAutoNum type="arabicPeriod"/>
            </a:pPr>
            <a:r>
              <a:rPr lang="ru-RU" sz="1800" dirty="0" smtClean="0"/>
              <a:t>Придя домой вечером, вы: сразу переодеваетесь и аккуратно убираете все вещи на место; просто засовываете одежду в шкаф, не складывая; ходите дома в уличной одежде и снимаете ее только на ночь, разбрасывая как попало.</a:t>
            </a:r>
          </a:p>
          <a:p>
            <a:pPr>
              <a:buFont typeface="+mj-lt"/>
              <a:buAutoNum type="arabicPeriod"/>
            </a:pPr>
            <a:r>
              <a:rPr lang="ru-RU" sz="1800" dirty="0" smtClean="0"/>
              <a:t>После прихода домой вы сразу моете и чистите обувь?</a:t>
            </a:r>
          </a:p>
          <a:p>
            <a:pPr>
              <a:buFont typeface="+mj-lt"/>
              <a:buAutoNum type="arabicPeriod"/>
            </a:pPr>
            <a:r>
              <a:rPr lang="ru-RU" sz="1800" dirty="0" smtClean="0"/>
              <a:t>Свои вещи вы стираете сами?</a:t>
            </a:r>
          </a:p>
          <a:p>
            <a:pPr>
              <a:buFont typeface="+mj-lt"/>
              <a:buAutoNum type="arabicPeriod"/>
            </a:pPr>
            <a:r>
              <a:rPr lang="ru-RU" sz="1800" dirty="0" smtClean="0"/>
              <a:t>Вы стрижетесь не менее одного раза в пол года?</a:t>
            </a:r>
          </a:p>
          <a:p>
            <a:pPr>
              <a:buFont typeface="+mj-lt"/>
              <a:buAutoNum type="arabicPeriod"/>
            </a:pPr>
            <a:r>
              <a:rPr lang="ru-RU" sz="1800" dirty="0" smtClean="0"/>
              <a:t>Вы принимаете душ ежедневно?</a:t>
            </a:r>
          </a:p>
          <a:p>
            <a:pPr>
              <a:buFont typeface="+mj-lt"/>
              <a:buAutoNum type="arabicPeriod"/>
            </a:pPr>
            <a:r>
              <a:rPr lang="ru-RU" sz="1800" dirty="0" smtClean="0"/>
              <a:t>Вы пользуетесь гигиеническими косметическими средствами (мыло, паста и т.п.) каждый день?</a:t>
            </a:r>
          </a:p>
          <a:p>
            <a:pPr>
              <a:buFont typeface="+mj-lt"/>
              <a:buAutoNum type="arabicPeriod"/>
            </a:pPr>
            <a:r>
              <a:rPr lang="ru-RU" sz="1800" dirty="0" smtClean="0"/>
              <a:t>Вы каждый день меняете хотя бы частично свою одежду?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6200"/>
            <a:ext cx="8620155" cy="106680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У вас не будет второго шанса произвести первое впечатление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428736"/>
            <a:ext cx="8201052" cy="220503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Первое впечатление о человеке складывается за время от 5 секунд до 5 минут. Чтобы его впоследствии изменить, потребуется вся жизнь.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571736" y="371475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6200"/>
            <a:ext cx="8620155" cy="106680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Не одевайтесь красиво – 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одевайтесь правильно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85860"/>
            <a:ext cx="7343796" cy="1847848"/>
          </a:xfrm>
          <a:solidFill>
            <a:srgbClr val="FFCC66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latin typeface="a_BodoniNovaBrk" pitchFamily="82" charset="-52"/>
              </a:rPr>
              <a:t>«открылись глаза у них обоих, и узнали они, что наги и сшили смоковные листья, и сделали себе опоясания»</a:t>
            </a:r>
          </a:p>
          <a:p>
            <a:pPr marL="0" indent="0" algn="r">
              <a:buNone/>
            </a:pPr>
            <a:r>
              <a:rPr lang="ru-RU" sz="2800" dirty="0" smtClean="0">
                <a:latin typeface="a_BodoniNovaBrk" pitchFamily="82" charset="-52"/>
              </a:rPr>
              <a:t>Священное Писание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white">
          <a:xfrm>
            <a:off x="4357686" y="4214818"/>
            <a:ext cx="4643438" cy="1990724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C605F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1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_BodoniNovaBrk" pitchFamily="82" charset="-52"/>
                <a:ea typeface="+mn-ea"/>
                <a:cs typeface="+mn-cs"/>
              </a:rPr>
              <a:t>«сделал Господь Бог Адаму и жене его одежды кожаные и одел их»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C605F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1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_BodoniNovaBrk" pitchFamily="82" charset="-52"/>
                <a:ea typeface="+mn-ea"/>
                <a:cs typeface="+mn-cs"/>
              </a:rPr>
              <a:t>Священное Писание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1066800"/>
          </a:xfrm>
        </p:spPr>
        <p:txBody>
          <a:bodyPr/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Самые странные национальные костюмы</a:t>
            </a:r>
            <a:br>
              <a:rPr lang="ru-RU" sz="2400" b="1" dirty="0" smtClean="0"/>
            </a:br>
            <a:r>
              <a:rPr lang="ru-RU" sz="2400" b="1" dirty="0" smtClean="0"/>
              <a:t>КИТАЙ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 smtClean="0"/>
              <a:t>В женский праздничный костюм у них входит особый головной убор. На деревянное основание в форме полумесяца "восьмерками" намотаны волосы, принадлежавшие предкам по материнской линии.</a:t>
            </a:r>
          </a:p>
          <a:p>
            <a:r>
              <a:rPr lang="ru-RU" sz="1800" dirty="0" smtClean="0"/>
              <a:t>Конечно, никто не стрижёт для этих целей покойных бабушек - свои волосы женщины собирают сами во время расчёсывания и стрижки, бережно хранят и передают из поколения в поколение.</a:t>
            </a:r>
          </a:p>
          <a:p>
            <a:endParaRPr lang="ru-RU" dirty="0"/>
          </a:p>
        </p:txBody>
      </p:sp>
      <p:pic>
        <p:nvPicPr>
          <p:cNvPr id="1026" name="Picture 2" descr="C:\Users\Администратор\Desktop\сс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5900" y="2062283"/>
            <a:ext cx="3619500" cy="37240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Чудо в перьях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600" dirty="0" smtClean="0"/>
              <a:t>У этого папуасского племени очень яркое название.</a:t>
            </a:r>
          </a:p>
          <a:p>
            <a:r>
              <a:rPr lang="ru-RU" sz="1600" dirty="0" smtClean="0"/>
              <a:t>Мужчины этого племени в глазах своего народа (да и в своих собственных) - неимоверный красавец и великий воин. Подчеркивается это </a:t>
            </a:r>
            <a:r>
              <a:rPr lang="ru-RU" sz="1600" dirty="0" err="1" smtClean="0"/>
              <a:t>вырвиглазным</a:t>
            </a:r>
            <a:r>
              <a:rPr lang="ru-RU" sz="1600" dirty="0" smtClean="0"/>
              <a:t> красно-жёлтым гримом и коллекцией кокетливых шапочек. </a:t>
            </a:r>
          </a:p>
          <a:p>
            <a:r>
              <a:rPr lang="ru-RU" sz="1600" dirty="0" smtClean="0"/>
              <a:t>Интересно, что юноша получает право жениться только после того, как сделает себе хотя бы пару, а лучше тройку таких шапочек.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800" dirty="0" smtClean="0"/>
              <a:t>бросанием камней.</a:t>
            </a:r>
          </a:p>
          <a:p>
            <a:endParaRPr lang="ru-RU" dirty="0"/>
          </a:p>
        </p:txBody>
      </p:sp>
      <p:pic>
        <p:nvPicPr>
          <p:cNvPr id="3074" name="Picture 2" descr="C:\Users\Администратор\Desktop\scale_1200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5900" y="2062283"/>
            <a:ext cx="3619500" cy="37240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Стильные ведьмы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sz="1400" dirty="0" smtClean="0"/>
              <a:t>       Жительницы йеменской провинции похожи то ли на ведьм, то ли на ниндзя - с поправкой на огромную шляпу. Её высота может достигать 60 сантиметров. Цель у нее совершенно практическая - она выступает "буфером" с более прохладным воздухом между головой и палящим </a:t>
            </a:r>
            <a:r>
              <a:rPr lang="ru-RU" sz="1400" dirty="0" err="1" smtClean="0"/>
              <a:t>хадрамаутским</a:t>
            </a:r>
            <a:r>
              <a:rPr lang="ru-RU" sz="1400" dirty="0" smtClean="0"/>
              <a:t> солнцем.</a:t>
            </a:r>
          </a:p>
          <a:p>
            <a:r>
              <a:rPr lang="ru-RU" sz="1400" dirty="0" smtClean="0"/>
              <a:t>Туристам очень нравится экстравагантный вид "</a:t>
            </a:r>
            <a:r>
              <a:rPr lang="ru-RU" sz="1400" dirty="0" err="1" smtClean="0"/>
              <a:t>ведьмочек</a:t>
            </a:r>
            <a:r>
              <a:rPr lang="ru-RU" sz="1400" dirty="0" smtClean="0"/>
              <a:t>". Поэтому при виде укутанных в чёрное йеменок они тут же достают фотоаппараты и начинают снимать. В этот момент от "</a:t>
            </a:r>
            <a:r>
              <a:rPr lang="ru-RU" sz="1400" dirty="0" err="1" smtClean="0"/>
              <a:t>ведьмочки</a:t>
            </a:r>
            <a:r>
              <a:rPr lang="ru-RU" sz="1400" dirty="0" smtClean="0"/>
              <a:t>" можно запросто получить леща - точнее, камня. Для йеменских женщин фото - это "</a:t>
            </a:r>
            <a:r>
              <a:rPr lang="ru-RU" sz="1400" dirty="0" err="1" smtClean="0"/>
              <a:t>харам</a:t>
            </a:r>
            <a:r>
              <a:rPr lang="ru-RU" sz="1400" dirty="0" smtClean="0"/>
              <a:t>", грех. Фотографироваться решаются только самые продвинутые. А остальные решают проблему метким бросанием камней.</a:t>
            </a:r>
          </a:p>
          <a:p>
            <a:endParaRPr lang="ru-RU" dirty="0"/>
          </a:p>
        </p:txBody>
      </p:sp>
      <p:pic>
        <p:nvPicPr>
          <p:cNvPr id="2050" name="Picture 2" descr="C:\Users\Администратор\Desktop\scale_12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0560" y="1295400"/>
            <a:ext cx="3510179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Смоляные </a:t>
            </a:r>
            <a:r>
              <a:rPr lang="ru-RU" dirty="0" err="1" smtClean="0"/>
              <a:t>дреды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400" dirty="0" smtClean="0"/>
              <a:t>Племя </a:t>
            </a:r>
            <a:r>
              <a:rPr lang="ru-RU" sz="1400" dirty="0" err="1" smtClean="0"/>
              <a:t>химба</a:t>
            </a:r>
            <a:r>
              <a:rPr lang="ru-RU" sz="1400" dirty="0" smtClean="0"/>
              <a:t> из Намибии часто упоминается как "самое красивое африканское племя". Действительно, красновато-шоколадные люди с пухлыми губами и выразительными миндалевидными глазами выглядят очень эстетично... Но что это такое у женщин на головах?</a:t>
            </a:r>
          </a:p>
          <a:p>
            <a:r>
              <a:rPr lang="ru-RU" sz="1400" dirty="0" smtClean="0"/>
              <a:t>Женщины </a:t>
            </a:r>
            <a:r>
              <a:rPr lang="ru-RU" sz="1400" dirty="0" err="1" smtClean="0"/>
              <a:t>химба</a:t>
            </a:r>
            <a:r>
              <a:rPr lang="ru-RU" sz="1400" dirty="0" smtClean="0"/>
              <a:t> никогда не моются - воды едва хватает для питья, какие уж тут ванны. Вместо этого они устраивают себе "баню" - нагревают на огне миску с ароматными травами и веточками, наклоняются над ней, накрываются плотным покрывалом, хорошенько потеют, а потом очищают кожу специальными плоскими палочками. </a:t>
            </a:r>
          </a:p>
          <a:p>
            <a:r>
              <a:rPr lang="ru-RU" sz="1400" dirty="0" smtClean="0"/>
              <a:t>Мажут медом, глиной и смолой.</a:t>
            </a:r>
            <a:endParaRPr lang="ru-RU" sz="1400" dirty="0"/>
          </a:p>
        </p:txBody>
      </p:sp>
      <p:pic>
        <p:nvPicPr>
          <p:cNvPr id="1026" name="Picture 2" descr="C:\Users\Администратор\Desktop\а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5900" y="2062283"/>
            <a:ext cx="3619500" cy="37240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928802"/>
            <a:ext cx="7643834" cy="235745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b="1" i="1" dirty="0" smtClean="0"/>
              <a:t>Шелк с хлопком изобильны теплотою,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b="1" i="1" dirty="0" smtClean="0"/>
              <a:t>Льну не присуще качество такое.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b="1" i="1" dirty="0" smtClean="0"/>
              <a:t>Тепла верблюжья иль овечья шерсть,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b="1" i="1" dirty="0" smtClean="0"/>
              <a:t>Хоть сухость в ней и грубоватость есть.</a:t>
            </a:r>
            <a:endParaRPr lang="ru-RU" sz="2800" dirty="0" smtClean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1500166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1159437">
  <a:themeElements>
    <a:clrScheme name="WritingDesignTemplate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WritingDesign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ritingDesign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ritingDesign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ritingDesign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01140834">
  <a:themeElements>
    <a:clrScheme name="Тема Office 1">
      <a:dk1>
        <a:srgbClr val="080808"/>
      </a:dk1>
      <a:lt1>
        <a:srgbClr val="7AA6B0"/>
      </a:lt1>
      <a:dk2>
        <a:srgbClr val="000000"/>
      </a:dk2>
      <a:lt2>
        <a:srgbClr val="080808"/>
      </a:lt2>
      <a:accent1>
        <a:srgbClr val="917AA4"/>
      </a:accent1>
      <a:accent2>
        <a:srgbClr val="76669A"/>
      </a:accent2>
      <a:accent3>
        <a:srgbClr val="BED0D4"/>
      </a:accent3>
      <a:accent4>
        <a:srgbClr val="060606"/>
      </a:accent4>
      <a:accent5>
        <a:srgbClr val="C7BECF"/>
      </a:accent5>
      <a:accent6>
        <a:srgbClr val="6A5C8B"/>
      </a:accent6>
      <a:hlink>
        <a:srgbClr val="377B89"/>
      </a:hlink>
      <a:folHlink>
        <a:srgbClr val="1A4E54"/>
      </a:folHlink>
    </a:clrScheme>
    <a:fontScheme name="Тема Offic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ма Office 1">
        <a:dk1>
          <a:srgbClr val="080808"/>
        </a:dk1>
        <a:lt1>
          <a:srgbClr val="7AA6B0"/>
        </a:lt1>
        <a:dk2>
          <a:srgbClr val="000000"/>
        </a:dk2>
        <a:lt2>
          <a:srgbClr val="080808"/>
        </a:lt2>
        <a:accent1>
          <a:srgbClr val="917AA4"/>
        </a:accent1>
        <a:accent2>
          <a:srgbClr val="76669A"/>
        </a:accent2>
        <a:accent3>
          <a:srgbClr val="BED0D4"/>
        </a:accent3>
        <a:accent4>
          <a:srgbClr val="060606"/>
        </a:accent4>
        <a:accent5>
          <a:srgbClr val="C7BECF"/>
        </a:accent5>
        <a:accent6>
          <a:srgbClr val="6A5C8B"/>
        </a:accent6>
        <a:hlink>
          <a:srgbClr val="377B89"/>
        </a:hlink>
        <a:folHlink>
          <a:srgbClr val="1A4E5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послушай">
  <a:themeElements>
    <a:clrScheme name="Competition 1">
      <a:dk1>
        <a:srgbClr val="000000"/>
      </a:dk1>
      <a:lt1>
        <a:srgbClr val="FFFFFF"/>
      </a:lt1>
      <a:dk2>
        <a:srgbClr val="5ED483"/>
      </a:dk2>
      <a:lt2>
        <a:srgbClr val="FFFFFF"/>
      </a:lt2>
      <a:accent1>
        <a:srgbClr val="003300"/>
      </a:accent1>
      <a:accent2>
        <a:srgbClr val="009900"/>
      </a:accent2>
      <a:accent3>
        <a:srgbClr val="B6E6C1"/>
      </a:accent3>
      <a:accent4>
        <a:srgbClr val="DADADA"/>
      </a:accent4>
      <a:accent5>
        <a:srgbClr val="AAADAA"/>
      </a:accent5>
      <a:accent6>
        <a:srgbClr val="008A00"/>
      </a:accent6>
      <a:hlink>
        <a:srgbClr val="1E5C1E"/>
      </a:hlink>
      <a:folHlink>
        <a:srgbClr val="663300"/>
      </a:folHlink>
    </a:clrScheme>
    <a:fontScheme name="Competition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ompetition 1">
        <a:dk1>
          <a:srgbClr val="000000"/>
        </a:dk1>
        <a:lt1>
          <a:srgbClr val="FFFFFF"/>
        </a:lt1>
        <a:dk2>
          <a:srgbClr val="5ED483"/>
        </a:dk2>
        <a:lt2>
          <a:srgbClr val="FFFFFF"/>
        </a:lt2>
        <a:accent1>
          <a:srgbClr val="003300"/>
        </a:accent1>
        <a:accent2>
          <a:srgbClr val="009900"/>
        </a:accent2>
        <a:accent3>
          <a:srgbClr val="B6E6C1"/>
        </a:accent3>
        <a:accent4>
          <a:srgbClr val="DADADA"/>
        </a:accent4>
        <a:accent5>
          <a:srgbClr val="AAADAA"/>
        </a:accent5>
        <a:accent6>
          <a:srgbClr val="008A00"/>
        </a:accent6>
        <a:hlink>
          <a:srgbClr val="1E5C1E"/>
        </a:hlink>
        <a:folHlink>
          <a:srgbClr val="6633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</TotalTime>
  <Words>592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01159437</vt:lpstr>
      <vt:lpstr>01140834</vt:lpstr>
      <vt:lpstr>послушай</vt:lpstr>
      <vt:lpstr>Встречают по одежке</vt:lpstr>
      <vt:lpstr>Соблюдаете ли вы правила  в поддержании своего внешнего вида?</vt:lpstr>
      <vt:lpstr>У вас не будет второго шанса произвести первое впечатление</vt:lpstr>
      <vt:lpstr>Не одевайтесь красиво –  одевайтесь правильно</vt:lpstr>
      <vt:lpstr>  Самые странные национальные костюмы КИТАЙ </vt:lpstr>
      <vt:lpstr>Чудо в перьях</vt:lpstr>
      <vt:lpstr>Стильные ведьмы</vt:lpstr>
      <vt:lpstr>Смоляные дреды</vt:lpstr>
      <vt:lpstr>Слайд 9</vt:lpstr>
      <vt:lpstr>Лучше на шаг отставать от моды,  чем на полшага обгонять</vt:lpstr>
      <vt:lpstr>Имидж – это процесс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Встречают по одежке</dc:title>
  <dc:creator>Admin</dc:creator>
  <cp:lastModifiedBy>XTreme.ws</cp:lastModifiedBy>
  <cp:revision>28</cp:revision>
  <dcterms:created xsi:type="dcterms:W3CDTF">2009-10-18T15:03:49Z</dcterms:created>
  <dcterms:modified xsi:type="dcterms:W3CDTF">2023-10-26T12:04:32Z</dcterms:modified>
</cp:coreProperties>
</file>