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86" y="1052736"/>
            <a:ext cx="5832647" cy="1368152"/>
          </a:xfrm>
        </p:spPr>
        <p:txBody>
          <a:bodyPr/>
          <a:lstStyle/>
          <a:p>
            <a:pPr algn="ctr"/>
            <a:r>
              <a:rPr lang="ru-RU" sz="2400" dirty="0" smtClean="0"/>
              <a:t>Основные правила оказания первой помощи</a:t>
            </a:r>
            <a:endParaRPr lang="ru-RU" sz="2400" dirty="0"/>
          </a:p>
        </p:txBody>
      </p:sp>
      <p:pic>
        <p:nvPicPr>
          <p:cNvPr id="1026" name="Picture 2" descr="https://im0-tub-ru.yandex.net/i?id=2debfddbd1521b24cffc0fcd046c4f76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28" y="2764562"/>
            <a:ext cx="4726344" cy="354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6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Кровотечение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dirty="0"/>
              <a:t>Остановка кровотечения — это меры, направленные на остановку потери крови. При оказании первой помощи речь идёт об остановке наружного кровотечения. В зависимости от типа сосуда выделяют капиллярное, венозное и артериальное кровотечения.</a:t>
            </a:r>
          </a:p>
          <a:p>
            <a:r>
              <a:rPr lang="ru-RU" b="0" dirty="0"/>
              <a:t>Остановка капиллярного кровотечения осуществляется путём наложения асептической повязки, а также, если ранены руки или ноги, поднятием конечностей выше уровня туловища.</a:t>
            </a:r>
          </a:p>
        </p:txBody>
      </p:sp>
      <p:pic>
        <p:nvPicPr>
          <p:cNvPr id="10242" name="Picture 2" descr="http://bagazhznaniy.ru/wp-content/uploads/2013/04/Pervaya-pomosh-pri-krovotecheniya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68960"/>
            <a:ext cx="7056784" cy="375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0164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ожог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4752528" cy="4032448"/>
          </a:xfrm>
        </p:spPr>
        <p:txBody>
          <a:bodyPr>
            <a:normAutofit fontScale="85000" lnSpcReduction="20000"/>
          </a:bodyPr>
          <a:lstStyle/>
          <a:p>
            <a:r>
              <a:rPr lang="ru-RU" b="0" dirty="0"/>
              <a:t>Ожог — это повреждение тканей организма под действием высоких температур или химических веществ. </a:t>
            </a:r>
          </a:p>
          <a:p>
            <a:r>
              <a:rPr lang="ru-RU" b="0" dirty="0"/>
              <a:t>При ожогах первым делом необходимо устранить действие поражающего фактора (огня, электрического тока, кипятка и так далее).</a:t>
            </a:r>
          </a:p>
          <a:p>
            <a:r>
              <a:rPr lang="ru-RU" b="0" dirty="0" smtClean="0"/>
              <a:t>Затем поражённый </a:t>
            </a:r>
            <a:r>
              <a:rPr lang="ru-RU" b="0" dirty="0"/>
              <a:t>участок следует освободить от одежды (аккуратно, не отдирая, а обрезая вокруг раны прилипшую ткань) и в целях дезинфекции и обезболивания оросить его </a:t>
            </a:r>
            <a:r>
              <a:rPr lang="ru-RU" b="0" dirty="0" err="1"/>
              <a:t>водоспиртовым</a:t>
            </a:r>
            <a:r>
              <a:rPr lang="ru-RU" b="0" dirty="0"/>
              <a:t> раствором (</a:t>
            </a:r>
            <a:r>
              <a:rPr lang="ru-RU" b="0" dirty="0" smtClean="0"/>
              <a:t>1/1)</a:t>
            </a:r>
          </a:p>
          <a:p>
            <a:r>
              <a:rPr lang="ru-RU" dirty="0" smtClean="0"/>
              <a:t>Не </a:t>
            </a:r>
            <a:r>
              <a:rPr lang="ru-RU" dirty="0"/>
              <a:t>используйте масляные мази и жирные кремы — жиры и масла не уменьшают боль, не дезинфицируют ожог и не способствуют заживлению.</a:t>
            </a:r>
          </a:p>
          <a:p>
            <a:r>
              <a:rPr lang="ru-RU" b="0" dirty="0"/>
              <a:t>После </a:t>
            </a:r>
            <a:r>
              <a:rPr lang="ru-RU" b="0" dirty="0" smtClean="0"/>
              <a:t>нужно намочить рану </a:t>
            </a:r>
            <a:r>
              <a:rPr lang="ru-RU" b="0" dirty="0"/>
              <a:t>холодной водой, </a:t>
            </a:r>
            <a:r>
              <a:rPr lang="ru-RU" b="0" dirty="0" smtClean="0"/>
              <a:t>наложить </a:t>
            </a:r>
            <a:r>
              <a:rPr lang="ru-RU" b="0" dirty="0"/>
              <a:t>стерильную повязку и </a:t>
            </a:r>
            <a:r>
              <a:rPr lang="ru-RU" b="0" dirty="0" smtClean="0"/>
              <a:t>приложить </a:t>
            </a:r>
            <a:r>
              <a:rPr lang="ru-RU" b="0" dirty="0"/>
              <a:t>холод. Кроме того, дайте пострадавшему тёплой подсоленной воды.</a:t>
            </a:r>
          </a:p>
          <a:p>
            <a:r>
              <a:rPr lang="ru-RU" b="0" dirty="0"/>
              <a:t>Для ускорения заживления лёгких ожогов используйте спреи с </a:t>
            </a:r>
            <a:r>
              <a:rPr lang="ru-RU" b="0" dirty="0" err="1"/>
              <a:t>декспантенолом</a:t>
            </a:r>
            <a:r>
              <a:rPr lang="ru-RU" b="0" dirty="0"/>
              <a:t>. Если ожог занимает площадь больше одной ладони, обязательно обратитесь к врачу.</a:t>
            </a:r>
          </a:p>
        </p:txBody>
      </p:sp>
      <p:pic>
        <p:nvPicPr>
          <p:cNvPr id="11266" name="Picture 2" descr="https://www.zdorovieinfo.ru/wp-content/uploads/2017/11/pPiN4jeQX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404959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20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0" dirty="0" smtClean="0"/>
              <a:t>Таким образом, необходимо знать правила оказания первой помощи!</a:t>
            </a:r>
          </a:p>
          <a:p>
            <a:pPr algn="ctr"/>
            <a:endParaRPr lang="ru-RU" sz="1800" b="0" dirty="0"/>
          </a:p>
          <a:p>
            <a:pPr algn="ctr"/>
            <a:r>
              <a:rPr lang="ru-RU" sz="1800" b="0" dirty="0" smtClean="0"/>
              <a:t>Спасибо за внимание!</a:t>
            </a:r>
            <a:endParaRPr lang="ru-RU" sz="1800" b="0" dirty="0"/>
          </a:p>
        </p:txBody>
      </p:sp>
      <p:pic>
        <p:nvPicPr>
          <p:cNvPr id="12290" name="Picture 2" descr="https://odepressii.ru/wp-content/uploads/2015/05/pervaja-pomoshh-pri-sudorozhnom-pripad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07428"/>
            <a:ext cx="5853241" cy="459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87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7520940" cy="3579849"/>
          </a:xfrm>
        </p:spPr>
        <p:txBody>
          <a:bodyPr/>
          <a:lstStyle/>
          <a:p>
            <a:pPr algn="just"/>
            <a:r>
              <a:rPr lang="ru-RU" b="0" dirty="0" smtClean="0"/>
              <a:t>       </a:t>
            </a:r>
            <a:r>
              <a:rPr lang="ru-RU" sz="2000" dirty="0" smtClean="0"/>
              <a:t>Первая </a:t>
            </a:r>
            <a:r>
              <a:rPr lang="ru-RU" sz="2000" dirty="0"/>
              <a:t>помощь</a:t>
            </a:r>
            <a:r>
              <a:rPr lang="ru-RU" sz="2000" b="0" dirty="0"/>
              <a:t> — это комплекс срочных мер, направленных на спасение жизни человека. </a:t>
            </a:r>
            <a:r>
              <a:rPr lang="ru-RU" sz="2000" b="0" dirty="0" smtClean="0"/>
              <a:t>Первая </a:t>
            </a:r>
            <a:r>
              <a:rPr lang="ru-RU" sz="2000" b="0" dirty="0"/>
              <a:t>помощь </a:t>
            </a:r>
            <a:r>
              <a:rPr lang="ru-RU" sz="2000" b="0" dirty="0" smtClean="0"/>
              <a:t>оказывается </a:t>
            </a:r>
            <a:r>
              <a:rPr lang="ru-RU" sz="2000" b="0" dirty="0"/>
              <a:t>до прибытия </a:t>
            </a:r>
            <a:r>
              <a:rPr lang="ru-RU" sz="2000" b="0" dirty="0" smtClean="0"/>
              <a:t>врачей </a:t>
            </a:r>
            <a:r>
              <a:rPr lang="ru-RU" sz="2000" b="0" dirty="0"/>
              <a:t>или доставки пострадавшего в больницу. Первую помощь может оказать любой человек, находящийся </a:t>
            </a:r>
            <a:r>
              <a:rPr lang="ru-RU" sz="2000" b="0" dirty="0" smtClean="0"/>
              <a:t>рядом </a:t>
            </a:r>
            <a:r>
              <a:rPr lang="ru-RU" sz="2000" b="0" dirty="0"/>
              <a:t>с пострадавшим. </a:t>
            </a:r>
          </a:p>
        </p:txBody>
      </p:sp>
      <p:pic>
        <p:nvPicPr>
          <p:cNvPr id="2050" name="Picture 2" descr="http://itd1.mycdn.me/image?id=875191028079&amp;t=20&amp;plc=WEB&amp;tkn=*FIG_-ijU1FIOKZhDVYhgjoEGM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2852936"/>
            <a:ext cx="627269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837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520940" cy="576064"/>
          </a:xfrm>
        </p:spPr>
        <p:txBody>
          <a:bodyPr/>
          <a:lstStyle/>
          <a:p>
            <a:pPr algn="ctr"/>
            <a:r>
              <a:rPr lang="ru-RU" sz="2400" dirty="0"/>
              <a:t>Алгоритм оказания первой помощи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637472" cy="2976444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/>
              <a:t>В</a:t>
            </a:r>
            <a:r>
              <a:rPr lang="ru-RU" b="0" dirty="0" smtClean="0"/>
              <a:t>ажно </a:t>
            </a:r>
            <a:r>
              <a:rPr lang="ru-RU" b="0" dirty="0"/>
              <a:t>соблюдать следующую последовательность действий:</a:t>
            </a:r>
          </a:p>
          <a:p>
            <a:r>
              <a:rPr lang="ru-RU" b="0" dirty="0" smtClean="0"/>
              <a:t>1. Убедиться</a:t>
            </a:r>
            <a:r>
              <a:rPr lang="ru-RU" b="0" dirty="0"/>
              <a:t>, что при оказании первой помощи вам ничего не угрожает и вы не подвергаете себя опасности.</a:t>
            </a:r>
          </a:p>
          <a:p>
            <a:r>
              <a:rPr lang="ru-RU" b="0" dirty="0" smtClean="0"/>
              <a:t>2. Обеспечить </a:t>
            </a:r>
            <a:r>
              <a:rPr lang="ru-RU" b="0" dirty="0"/>
              <a:t>безопасность пострадавшему и окружающим (например, извлечь пострадавшего из горящего автомобиля).</a:t>
            </a:r>
          </a:p>
          <a:p>
            <a:r>
              <a:rPr lang="ru-RU" b="0" dirty="0" smtClean="0"/>
              <a:t>3. Проверить </a:t>
            </a:r>
            <a:r>
              <a:rPr lang="ru-RU" b="0" dirty="0"/>
              <a:t>наличие у пострадавшего признаков жизни (пульс, дыхание, реакция зрачков на свет) </a:t>
            </a:r>
            <a:r>
              <a:rPr lang="ru-RU" b="0" dirty="0" smtClean="0"/>
              <a:t>и сознания</a:t>
            </a:r>
            <a:r>
              <a:rPr lang="ru-RU" b="0" dirty="0"/>
              <a:t>. Для проверки дыхания необходимо запрокинуть голову пострадавшего, наклониться к его рту и носу и попытаться услышать или почувствовать дыхание. Для обнаружения пульса необходимо приложить подушечки пальцев к сонной артерии пострадавшего. Для оценки сознания необходимо (по возможности) взять пострадавшего за плечи, аккуратно встряхнуть и задать какой-либо вопрос</a:t>
            </a:r>
            <a:r>
              <a:rPr lang="ru-RU" b="0" dirty="0" smtClean="0"/>
              <a:t>.</a:t>
            </a:r>
            <a:endParaRPr lang="ru-RU" b="0" dirty="0"/>
          </a:p>
        </p:txBody>
      </p:sp>
      <p:pic>
        <p:nvPicPr>
          <p:cNvPr id="3076" name="Picture 4" descr="http://www.plesadm.ru/tinybrowser/fulls/images/news/2019/1/1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793" y="3933056"/>
            <a:ext cx="518457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23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9"/>
            <a:ext cx="7637472" cy="2688411"/>
          </a:xfrm>
        </p:spPr>
        <p:txBody>
          <a:bodyPr/>
          <a:lstStyle/>
          <a:p>
            <a:r>
              <a:rPr lang="ru-RU" b="0" dirty="0"/>
              <a:t>4. Вызвать специалистов: 112 — с мобильного телефона, с городского — 03 (скорая) или 01 (спасатели).</a:t>
            </a:r>
          </a:p>
          <a:p>
            <a:r>
              <a:rPr lang="ru-RU" b="0" dirty="0"/>
              <a:t>5. Оказать неотложную первую помощь. В зависимости от ситуации это может быть:</a:t>
            </a:r>
          </a:p>
          <a:p>
            <a:pPr lvl="1"/>
            <a:r>
              <a:rPr lang="ru-RU" dirty="0"/>
              <a:t>восстановление проходимости дыхательных путей;</a:t>
            </a:r>
          </a:p>
          <a:p>
            <a:pPr lvl="1"/>
            <a:r>
              <a:rPr lang="ru-RU" dirty="0"/>
              <a:t>сердечно-лёгочная реанимация;</a:t>
            </a:r>
          </a:p>
          <a:p>
            <a:pPr lvl="1"/>
            <a:r>
              <a:rPr lang="ru-RU" dirty="0"/>
              <a:t>остановка кровотечения и другие мероприятия.</a:t>
            </a:r>
          </a:p>
          <a:p>
            <a:r>
              <a:rPr lang="ru-RU" b="0" dirty="0"/>
              <a:t>6. Обеспечить пострадавшему физический и психологический комфорт, дождаться прибытия специалистов.</a:t>
            </a:r>
          </a:p>
          <a:p>
            <a:endParaRPr lang="ru-RU" dirty="0"/>
          </a:p>
        </p:txBody>
      </p:sp>
      <p:sp>
        <p:nvSpPr>
          <p:cNvPr id="4" name="AutoShape 2" descr="https://ds02.infourok.ru/uploads/ex/0ab5/0001b864-0df426e5/img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https://ds02.infourok.ru/uploads/ex/0ab5/0001b864-0df426e5/img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6" t="12819" r="14576" b="16476"/>
          <a:stretch/>
        </p:blipFill>
        <p:spPr bwMode="auto">
          <a:xfrm>
            <a:off x="1691680" y="3553180"/>
            <a:ext cx="5400600" cy="337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9038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/>
              <a:t>искусственное дыхание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9"/>
            <a:ext cx="7709480" cy="2184355"/>
          </a:xfrm>
        </p:spPr>
        <p:txBody>
          <a:bodyPr>
            <a:normAutofit lnSpcReduction="10000"/>
          </a:bodyPr>
          <a:lstStyle/>
          <a:p>
            <a:r>
              <a:rPr lang="ru-RU" b="0" dirty="0" smtClean="0"/>
              <a:t>      Искусственная </a:t>
            </a:r>
            <a:r>
              <a:rPr lang="ru-RU" b="0" dirty="0"/>
              <a:t>вентиляция лёгких </a:t>
            </a:r>
            <a:r>
              <a:rPr lang="ru-RU" b="0" dirty="0" smtClean="0"/>
              <a:t> относится </a:t>
            </a:r>
            <a:r>
              <a:rPr lang="ru-RU" b="0" dirty="0"/>
              <a:t>к элементарным реанимационным </a:t>
            </a:r>
            <a:r>
              <a:rPr lang="ru-RU" b="0" dirty="0" smtClean="0"/>
              <a:t>действиям.</a:t>
            </a:r>
          </a:p>
          <a:p>
            <a:r>
              <a:rPr lang="ru-RU" b="0" dirty="0"/>
              <a:t> </a:t>
            </a:r>
            <a:r>
              <a:rPr lang="ru-RU" b="0" dirty="0" smtClean="0"/>
              <a:t>      Техника:</a:t>
            </a:r>
          </a:p>
          <a:p>
            <a:pPr>
              <a:buAutoNum type="arabicPeriod"/>
            </a:pPr>
            <a:r>
              <a:rPr lang="ru-RU" b="0" dirty="0" smtClean="0"/>
              <a:t>Обеспечить </a:t>
            </a:r>
            <a:r>
              <a:rPr lang="ru-RU" b="0" dirty="0"/>
              <a:t>проходимость верхних дыхательных путей. </a:t>
            </a:r>
            <a:r>
              <a:rPr lang="ru-RU" b="0" dirty="0" smtClean="0"/>
              <a:t>Повернуть </a:t>
            </a:r>
            <a:r>
              <a:rPr lang="ru-RU" b="0" dirty="0"/>
              <a:t>голову пострадавшего набок и пальцем </a:t>
            </a:r>
            <a:r>
              <a:rPr lang="ru-RU" b="0" dirty="0" smtClean="0"/>
              <a:t>удалить </a:t>
            </a:r>
            <a:r>
              <a:rPr lang="ru-RU" b="0" dirty="0"/>
              <a:t>из полости рта </a:t>
            </a:r>
            <a:r>
              <a:rPr lang="ru-RU" b="0" dirty="0" smtClean="0"/>
              <a:t>инородные </a:t>
            </a:r>
            <a:r>
              <a:rPr lang="ru-RU" b="0" dirty="0"/>
              <a:t>предметы. </a:t>
            </a:r>
            <a:r>
              <a:rPr lang="ru-RU" b="0" dirty="0" smtClean="0"/>
              <a:t>Проверить носовые </a:t>
            </a:r>
            <a:r>
              <a:rPr lang="ru-RU" b="0" dirty="0"/>
              <a:t>ходы </a:t>
            </a:r>
            <a:r>
              <a:rPr lang="ru-RU" b="0" dirty="0" smtClean="0"/>
              <a:t>пострадавшего. </a:t>
            </a:r>
          </a:p>
          <a:p>
            <a:pPr>
              <a:buAutoNum type="arabicPeriod"/>
            </a:pPr>
            <a:r>
              <a:rPr lang="ru-RU" b="0" dirty="0" smtClean="0"/>
              <a:t>Запрокиньте </a:t>
            </a:r>
            <a:r>
              <a:rPr lang="ru-RU" b="0" dirty="0"/>
              <a:t>голову пострадавшего, удерживая шею одной рукой.</a:t>
            </a:r>
            <a:br>
              <a:rPr lang="ru-RU" b="0" dirty="0"/>
            </a:br>
            <a:r>
              <a:rPr lang="ru-RU" b="0" dirty="0"/>
              <a:t>Не меняйте положение головы пострадавшего при травме позвоночника</a:t>
            </a:r>
            <a:r>
              <a:rPr lang="ru-RU" b="0" dirty="0" smtClean="0"/>
              <a:t>!</a:t>
            </a:r>
            <a:endParaRPr lang="ru-RU" b="0" dirty="0"/>
          </a:p>
        </p:txBody>
      </p:sp>
      <p:pic>
        <p:nvPicPr>
          <p:cNvPr id="5122" name="Picture 2" descr="https://www.billing4.net/img/images_2/eto-mozhet-spasti-zhizn-pervaya-pomosh-pri-insulte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01008"/>
            <a:ext cx="5814130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53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9"/>
            <a:ext cx="7637472" cy="3048452"/>
          </a:xfrm>
        </p:spPr>
        <p:txBody>
          <a:bodyPr/>
          <a:lstStyle/>
          <a:p>
            <a:pPr>
              <a:buAutoNum type="arabicPeriod" startAt="3"/>
            </a:pPr>
            <a:r>
              <a:rPr lang="ru-RU" sz="1400" b="0" dirty="0"/>
              <a:t>Положить на рот пострадавшего салфетку, платок, чтобы защитить себя от инфекций. Зажать нос пострадавшего большим и указательным пальцем. Глубоко вдохнуть, плотно прижаться губами ко рту пострадавшего. Сделать выдох в лёгкие пострадавшего.</a:t>
            </a:r>
            <a:br>
              <a:rPr lang="ru-RU" sz="1400" b="0" dirty="0"/>
            </a:br>
            <a:endParaRPr lang="ru-RU" sz="1400" b="0" dirty="0"/>
          </a:p>
          <a:p>
            <a:pPr marL="0" indent="0"/>
            <a:r>
              <a:rPr lang="ru-RU" sz="1400" b="0" dirty="0"/>
              <a:t>         Первые 5–10 выдохов должны быть быстрыми (за 20–30 секунд), затем — 12–15 выдохов в минуту.</a:t>
            </a:r>
          </a:p>
          <a:p>
            <a:r>
              <a:rPr lang="ru-RU" sz="1400" b="0" dirty="0"/>
              <a:t>4.     Следите за движением грудной клетки пострадавшего. Если грудь пострадавшего при вдохе воздуха поднимается, значит, вы всё делаете правильно.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146" name="Picture 2" descr="https://creacon.ru/wp-content/uploads/Iskusstvennoe-dyih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84984"/>
            <a:ext cx="5256584" cy="350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9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/>
              <a:t>Непрямой массаж сердца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4932602" cy="4320480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 smtClean="0"/>
              <a:t>Если </a:t>
            </a:r>
            <a:r>
              <a:rPr lang="ru-RU" b="0" dirty="0"/>
              <a:t>вместе с дыханием отсутствует пульс, необходимо сделать непрямой массаж сердца.</a:t>
            </a:r>
          </a:p>
          <a:p>
            <a:r>
              <a:rPr lang="ru-RU" b="0" dirty="0"/>
              <a:t>Непрямой (закрытый) массаж сердца, или компрессия грудной клетки, — это сжатие мышц сердца между грудиной и позвоночником в целях поддержания кровообращения человека при остановке сердца. Относится к элементарным </a:t>
            </a:r>
            <a:r>
              <a:rPr lang="ru-RU" b="0" dirty="0" smtClean="0"/>
              <a:t>реанимационным действиям.</a:t>
            </a:r>
            <a:endParaRPr lang="ru-RU" b="0" dirty="0"/>
          </a:p>
          <a:p>
            <a:r>
              <a:rPr lang="ru-RU" dirty="0" smtClean="0"/>
              <a:t>Нельзя </a:t>
            </a:r>
            <a:r>
              <a:rPr lang="ru-RU" dirty="0"/>
              <a:t>проводить закрытый массаж сердца при наличии пульса</a:t>
            </a:r>
            <a:r>
              <a:rPr lang="ru-RU" dirty="0" smtClean="0"/>
              <a:t>.</a:t>
            </a:r>
          </a:p>
          <a:p>
            <a:r>
              <a:rPr lang="ru-RU" b="0" dirty="0"/>
              <a:t>Грудным детям непрямой массаж сердца производится указательным и средним пальцем одной руки. Подросткам — ладонью одной руки</a:t>
            </a:r>
            <a:r>
              <a:rPr lang="ru-RU" b="0" dirty="0" smtClean="0"/>
              <a:t>.</a:t>
            </a:r>
          </a:p>
          <a:p>
            <a:r>
              <a:rPr lang="ru-RU" b="0" dirty="0"/>
              <a:t>Если во время проведения реанимационных </a:t>
            </a:r>
            <a:r>
              <a:rPr lang="ru-RU" b="0" dirty="0" smtClean="0"/>
              <a:t>действий у </a:t>
            </a:r>
            <a:r>
              <a:rPr lang="ru-RU" b="0" dirty="0"/>
              <a:t>пострадавшего восстановилось дыхание или появился пульс</a:t>
            </a:r>
            <a:r>
              <a:rPr lang="ru-RU" b="0" dirty="0" smtClean="0"/>
              <a:t>, нужно прекратить </a:t>
            </a:r>
            <a:r>
              <a:rPr lang="ru-RU" b="0" dirty="0"/>
              <a:t>оказание первой помощи и </a:t>
            </a:r>
            <a:r>
              <a:rPr lang="ru-RU" b="0" dirty="0" smtClean="0"/>
              <a:t>уложит </a:t>
            </a:r>
            <a:r>
              <a:rPr lang="ru-RU" b="0" dirty="0"/>
              <a:t>человека на бок, положив ладонь под голову. Следите за его состоянием до </a:t>
            </a:r>
            <a:r>
              <a:rPr lang="ru-RU" b="0" dirty="0" smtClean="0"/>
              <a:t>прибытия врачей.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170" name="Picture 2" descr="http://900igr.net/up/datai/113993/0060-084-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8" r="-878"/>
          <a:stretch/>
        </p:blipFill>
        <p:spPr bwMode="auto">
          <a:xfrm>
            <a:off x="5328138" y="1340768"/>
            <a:ext cx="4140406" cy="361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08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/>
              <a:t>Приём </a:t>
            </a:r>
            <a:r>
              <a:rPr lang="ru-RU" sz="2000" b="1" dirty="0" err="1"/>
              <a:t>Геймлиха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764704"/>
            <a:ext cx="5040560" cy="4264296"/>
          </a:xfrm>
        </p:spPr>
        <p:txBody>
          <a:bodyPr>
            <a:noAutofit/>
          </a:bodyPr>
          <a:lstStyle/>
          <a:p>
            <a:r>
              <a:rPr lang="ru-RU" sz="1400" b="0" dirty="0"/>
              <a:t>При попадании пищи или инородных тел в трахею, она закупоривается (полностью или частично) — человек задыхается.</a:t>
            </a:r>
          </a:p>
          <a:p>
            <a:r>
              <a:rPr lang="ru-RU" sz="1400" b="0" u="sng" dirty="0" smtClean="0"/>
              <a:t>Признаки:</a:t>
            </a:r>
          </a:p>
          <a:p>
            <a:r>
              <a:rPr lang="ru-RU" sz="1400" b="0" dirty="0" smtClean="0"/>
              <a:t> </a:t>
            </a:r>
            <a:r>
              <a:rPr lang="ru-RU" sz="1400" b="0" dirty="0"/>
              <a:t>Если дыхательное горло закупорено не полностью, человек кашляет; если полностью — держится за горло.</a:t>
            </a:r>
          </a:p>
          <a:p>
            <a:r>
              <a:rPr lang="ru-RU" sz="1400" b="0" dirty="0"/>
              <a:t>Неспособность говорить.</a:t>
            </a:r>
          </a:p>
          <a:p>
            <a:r>
              <a:rPr lang="ru-RU" sz="1400" b="0" dirty="0"/>
              <a:t>Посинение кожи лица, набухание сосудов шеи.</a:t>
            </a:r>
          </a:p>
          <a:p>
            <a:r>
              <a:rPr lang="ru-RU" sz="1400" b="0" dirty="0" smtClean="0"/>
              <a:t>Очистку </a:t>
            </a:r>
            <a:r>
              <a:rPr lang="ru-RU" sz="1400" b="0" dirty="0"/>
              <a:t>дыхательных путей чаще всего проводят по методу </a:t>
            </a:r>
            <a:r>
              <a:rPr lang="ru-RU" sz="1400" dirty="0" err="1" smtClean="0"/>
              <a:t>Геймлиха</a:t>
            </a:r>
            <a:r>
              <a:rPr lang="ru-RU" sz="1400" dirty="0"/>
              <a:t>:</a:t>
            </a:r>
          </a:p>
          <a:p>
            <a:r>
              <a:rPr lang="ru-RU" sz="1400" b="0" dirty="0" smtClean="0"/>
              <a:t>1.Необходимо встать позади </a:t>
            </a:r>
            <a:r>
              <a:rPr lang="ru-RU" sz="1400" b="0" dirty="0"/>
              <a:t>пострадавшего.</a:t>
            </a:r>
          </a:p>
          <a:p>
            <a:r>
              <a:rPr lang="ru-RU" sz="1400" b="0" dirty="0" smtClean="0"/>
              <a:t>2. Обхватить </a:t>
            </a:r>
            <a:r>
              <a:rPr lang="ru-RU" sz="1400" b="0" dirty="0"/>
              <a:t>его руками, сцепив их в замок, чуть выше пупка, под рёберной дугой.</a:t>
            </a:r>
          </a:p>
          <a:p>
            <a:r>
              <a:rPr lang="ru-RU" sz="1400" b="0" dirty="0" smtClean="0"/>
              <a:t>3. Сильно надавить </a:t>
            </a:r>
            <a:r>
              <a:rPr lang="ru-RU" sz="1400" b="0" dirty="0"/>
              <a:t>на живот пострадавшего, резко сгибая руки в локтях.</a:t>
            </a:r>
            <a:br>
              <a:rPr lang="ru-RU" sz="1400" b="0" dirty="0"/>
            </a:br>
            <a:r>
              <a:rPr lang="ru-RU" sz="1400" dirty="0" smtClean="0"/>
              <a:t>! Не </a:t>
            </a:r>
            <a:r>
              <a:rPr lang="ru-RU" sz="1400" dirty="0"/>
              <a:t>сдавливайте грудь пострадавшего, за исключением беременных женщин, которым надавливания осуществляются в нижнем отделе грудной клетки</a:t>
            </a:r>
            <a:r>
              <a:rPr lang="ru-RU" sz="1400" b="0" dirty="0"/>
              <a:t>.</a:t>
            </a:r>
          </a:p>
          <a:p>
            <a:r>
              <a:rPr lang="ru-RU" sz="1400" b="0" dirty="0" smtClean="0"/>
              <a:t>4. Повторите </a:t>
            </a:r>
            <a:r>
              <a:rPr lang="ru-RU" sz="1400" b="0" dirty="0"/>
              <a:t>приём несколько раз, пока дыхательные пути не освободятся</a:t>
            </a:r>
            <a:r>
              <a:rPr lang="ru-RU" sz="1400" b="0" dirty="0" smtClean="0"/>
              <a:t>.</a:t>
            </a:r>
            <a:endParaRPr lang="ru-RU" sz="1400" b="0" dirty="0"/>
          </a:p>
        </p:txBody>
      </p:sp>
      <p:pic>
        <p:nvPicPr>
          <p:cNvPr id="8194" name="Picture 2" descr="http://images.myshared.ru/6/631761/slide_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r="26018"/>
          <a:stretch/>
        </p:blipFill>
        <p:spPr bwMode="auto">
          <a:xfrm>
            <a:off x="29327" y="836712"/>
            <a:ext cx="3888432" cy="41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66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dirty="0"/>
              <a:t>Если пострадавший потерял сознание и упал, положите его на спину, сядьте ему на бёдра и обеими руками надавите на рёберные дуги.</a:t>
            </a:r>
          </a:p>
          <a:p>
            <a:r>
              <a:rPr lang="ru-RU" b="0" dirty="0">
                <a:solidFill>
                  <a:schemeClr val="bg1"/>
                </a:solidFill>
              </a:rPr>
              <a:t>Для </a:t>
            </a:r>
            <a:r>
              <a:rPr lang="ru-RU" b="0" dirty="0" err="1" smtClean="0"/>
              <a:t>Для</a:t>
            </a:r>
            <a:r>
              <a:rPr lang="ru-RU" b="0" dirty="0" smtClean="0"/>
              <a:t> удаления </a:t>
            </a:r>
            <a:r>
              <a:rPr lang="ru-RU" b="0" dirty="0"/>
              <a:t>инородных тел из дыхательных путей ребёнка необходимо повернуть его на живот и похлопать 2–3 раза между лопатками. Будьте очень осторожны. Даже если малыш быстро откашлялся, обратитесь к врачу для медицинского осмотра.</a:t>
            </a:r>
          </a:p>
          <a:p>
            <a:endParaRPr lang="ru-RU" sz="105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9218" name="Picture 2" descr="http://dolci.pw/wp-content/uploads/2019/08/05-7-768x57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" t="10849" r="4310" b="8176"/>
          <a:stretch/>
        </p:blipFill>
        <p:spPr bwMode="auto">
          <a:xfrm>
            <a:off x="1547664" y="2924944"/>
            <a:ext cx="5773576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6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50</TotalTime>
  <Words>325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Franklin Gothic Book</vt:lpstr>
      <vt:lpstr>Franklin Gothic Medium</vt:lpstr>
      <vt:lpstr>Tunga</vt:lpstr>
      <vt:lpstr>Wingdings</vt:lpstr>
      <vt:lpstr>Углы</vt:lpstr>
      <vt:lpstr>Основные правила оказания первой помощи</vt:lpstr>
      <vt:lpstr>Презентация PowerPoint</vt:lpstr>
      <vt:lpstr>Алгоритм оказания первой помощи </vt:lpstr>
      <vt:lpstr>Презентация PowerPoint</vt:lpstr>
      <vt:lpstr>искусственное дыхание</vt:lpstr>
      <vt:lpstr>Презентация PowerPoint</vt:lpstr>
      <vt:lpstr>Непрямой массаж сердца</vt:lpstr>
      <vt:lpstr>Приём Геймлиха </vt:lpstr>
      <vt:lpstr>Презентация PowerPoint</vt:lpstr>
      <vt:lpstr>Кровотечение</vt:lpstr>
      <vt:lpstr>ожог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правила оказания первой помощи</dc:title>
  <dc:creator>1</dc:creator>
  <cp:lastModifiedBy>Ямбарцев Валерий Александрович</cp:lastModifiedBy>
  <cp:revision>11</cp:revision>
  <dcterms:created xsi:type="dcterms:W3CDTF">2019-11-18T15:46:04Z</dcterms:created>
  <dcterms:modified xsi:type="dcterms:W3CDTF">2019-11-19T08:56:17Z</dcterms:modified>
</cp:coreProperties>
</file>