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0" r:id="rId1"/>
  </p:sldMasterIdLst>
  <p:notesMasterIdLst>
    <p:notesMasterId r:id="rId55"/>
  </p:notesMasterIdLst>
  <p:sldIdLst>
    <p:sldId id="31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4" r:id="rId38"/>
    <p:sldId id="295" r:id="rId39"/>
    <p:sldId id="296" r:id="rId40"/>
    <p:sldId id="297" r:id="rId41"/>
    <p:sldId id="299" r:id="rId42"/>
    <p:sldId id="300" r:id="rId43"/>
    <p:sldId id="301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02" r:id="rId53"/>
    <p:sldId id="303" r:id="rId5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F88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284825444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542738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9870695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053445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667731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5650663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3312196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0699993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744742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7100444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4958196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3049161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9091512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275152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8320398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751223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2079154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31183589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34259898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4410680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37556463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76438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522108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32949186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37436614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9471038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688736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40649848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30739791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5613474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9675590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6888793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7319301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237476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67774568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30288820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86855375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14555367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3490925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5263048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371957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3713037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992127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875131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478499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311725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 and tex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ext on right" type="twoColTx">
  <p:cSld name="Title, text on left, text on righ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object on top, text on bottom" type="objOverTx">
  <p:cSld name="Title, object on top, text on bottom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  only" type="objOnly">
  <p:cSld name="Object 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wo objects on right" type="txAndTwoObj">
  <p:cSld name="Title, text on left, two objects on righ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6472" y="302346"/>
            <a:ext cx="8229600" cy="1143000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sz="4000" dirty="0" smtClean="0"/>
              <a:t>ИСТОРИЯ ШКОЛЫ: ЧЕМУ И КАК УЧИЛИ В РАЗНЫЕ ЭПОХИ»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Администратор\Desktop\т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2509" y="1634837"/>
            <a:ext cx="8368146" cy="4502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body" idx="4294967295"/>
          </p:nvPr>
        </p:nvSpPr>
        <p:spPr>
          <a:xfrm>
            <a:off x="4419600" y="685800"/>
            <a:ext cx="4724400" cy="6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Богатые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рабовладельцы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Афин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отдавали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своих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детей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гимнасии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позже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гимназии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где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они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изучали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философию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литературу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готовились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к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управлению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государством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endParaRPr lang="ru-RU" sz="2000" dirty="0"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лет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как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в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Спарте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юноши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переходили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эфебию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где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течение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двух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лет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продолжалась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их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военно-физическая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подготовка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0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Такое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разностороннее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воспитание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образование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было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доступно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лишь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детям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рабовладельцев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lang="ru-RU" sz="20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Рабы </a:t>
            </a:r>
            <a:r>
              <a:rPr lang="en-US" sz="20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были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полностью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отчуждены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школы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0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Жизнь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афинских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женщин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была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ограничена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семейным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кругом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  <p:pic>
        <p:nvPicPr>
          <p:cNvPr id="100" name="Google Shape;100;p18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447800"/>
            <a:ext cx="4419600" cy="343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000"/>
              <a:buFont typeface="Arial"/>
              <a:buNone/>
            </a:pPr>
            <a:r>
              <a:rPr lang="en-US" sz="4000" b="1" i="0" u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Древний</a:t>
            </a:r>
            <a:r>
              <a:rPr lang="en-US" sz="4000" b="1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Рим</a:t>
            </a:r>
            <a:r>
              <a:rPr lang="en-US" sz="4000" b="1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4000" b="1" i="0" u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Римская</a:t>
            </a:r>
            <a:r>
              <a:rPr lang="en-US" sz="4000" b="1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империя</a:t>
            </a:r>
            <a:r>
              <a:rPr lang="en-US" sz="4000" b="1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pic>
        <p:nvPicPr>
          <p:cNvPr id="106" name="Google Shape;106;p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2128837" y="2296319"/>
            <a:ext cx="4886325" cy="313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body" idx="4294967295"/>
          </p:nvPr>
        </p:nvSpPr>
        <p:spPr>
          <a:xfrm>
            <a:off x="4419600" y="152400"/>
            <a:ext cx="4724400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lang="en-US" sz="2000" b="1" i="1" u="sng" strike="noStrike" cap="none" dirty="0" err="1">
                <a:solidFill>
                  <a:schemeClr val="dk1"/>
                </a:solidFill>
                <a:sym typeface="Arial"/>
              </a:rPr>
              <a:t>Цель</a:t>
            </a:r>
            <a:r>
              <a:rPr lang="en-US" sz="2000" b="1" i="1" u="sng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1" i="1" u="sng" strike="noStrike" cap="none" dirty="0" err="1">
                <a:solidFill>
                  <a:schemeClr val="dk1"/>
                </a:solidFill>
                <a:sym typeface="Arial"/>
              </a:rPr>
              <a:t>воспитания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–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умственное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нравственное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эстетическое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физическое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развитие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человека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sym typeface="Arial"/>
              </a:rPr>
              <a:t>,</a:t>
            </a:r>
            <a:endParaRPr lang="ru-RU" sz="2000" b="0" i="0" u="none" strike="noStrike" cap="none" dirty="0" smtClean="0">
              <a:solidFill>
                <a:schemeClr val="dk1"/>
              </a:solidFill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/>
            </a:r>
            <a:b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ru-RU" sz="2000" b="0" i="0" u="none" strike="noStrike" cap="none" dirty="0" smtClean="0">
                <a:solidFill>
                  <a:schemeClr val="dk1"/>
                </a:solidFill>
                <a:sym typeface="Arial"/>
              </a:rPr>
              <a:t>    </a:t>
            </a:r>
            <a:r>
              <a:rPr lang="en-US" sz="2000" b="0" i="0" u="none" strike="noStrike" cap="none" dirty="0" err="1" smtClean="0">
                <a:solidFill>
                  <a:schemeClr val="dk1"/>
                </a:solidFill>
                <a:sym typeface="Arial"/>
              </a:rPr>
              <a:t>Характер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домашнего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воспитания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зависел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первую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очередь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от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того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какое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социальное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положение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обществе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занимала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семья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sym typeface="Arial"/>
              </a:rPr>
              <a:t>.</a:t>
            </a:r>
            <a:endParaRPr lang="ru-RU" sz="2000" b="0" i="0" u="none" strike="noStrike" cap="none" dirty="0" smtClean="0">
              <a:solidFill>
                <a:schemeClr val="dk1"/>
              </a:solidFill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Детей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знатных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родителей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учили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греческому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языку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литературе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как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правило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домашние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учителя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.</a:t>
            </a:r>
            <a:b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ru-RU" sz="20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 smtClean="0">
                <a:solidFill>
                  <a:schemeClr val="dk1"/>
                </a:solidFill>
                <a:sym typeface="Arial"/>
              </a:rPr>
              <a:t>До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4-5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лет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мальчики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девочки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семье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воспитывались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вместе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затем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их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разделяли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. </a:t>
            </a:r>
            <a:b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ru-RU" sz="2000" b="0" i="0" u="none" strike="noStrike" cap="none" dirty="0" smtClean="0">
                <a:solidFill>
                  <a:schemeClr val="dk1"/>
                </a:solidFill>
                <a:sym typeface="Arial"/>
              </a:rPr>
              <a:t>   </a:t>
            </a:r>
            <a:r>
              <a:rPr lang="en-US" sz="2000" b="0" i="0" u="none" strike="noStrike" cap="none" dirty="0" err="1" smtClean="0">
                <a:solidFill>
                  <a:schemeClr val="dk1"/>
                </a:solidFill>
                <a:sym typeface="Arial"/>
              </a:rPr>
              <a:t>Девочки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находились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под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наблюдением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матери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кормилицы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няни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.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До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замужества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они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оставались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кругу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женщин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родительского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 smtClean="0">
                <a:solidFill>
                  <a:schemeClr val="dk1"/>
                </a:solidFill>
                <a:sym typeface="Arial"/>
              </a:rPr>
              <a:t>дома</a:t>
            </a:r>
            <a:endParaRPr lang="ru-RU" sz="2000" b="0" i="0" u="none" strike="noStrike" cap="none" dirty="0" smtClean="0">
              <a:solidFill>
                <a:schemeClr val="dk1"/>
              </a:solidFill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lang="ru-RU" sz="2000" dirty="0"/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2000" b="0" i="0" u="none" strike="noStrike" cap="none" dirty="0" smtClean="0">
                <a:solidFill>
                  <a:schemeClr val="dk1"/>
                </a:solidFill>
                <a:sym typeface="Arial"/>
              </a:rPr>
              <a:t>        </a:t>
            </a:r>
            <a:r>
              <a:rPr lang="en-US" sz="2000" b="0" i="0" u="none" strike="noStrike" cap="none" dirty="0" err="1" smtClean="0">
                <a:solidFill>
                  <a:schemeClr val="dk1"/>
                </a:solidFill>
                <a:sym typeface="Arial"/>
              </a:rPr>
              <a:t>Главным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занятием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девочек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было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рукоделие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(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прядение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тканье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);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их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также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учили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музыке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танцам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в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богатых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семьях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–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греческому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языку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. </a:t>
            </a:r>
            <a:endParaRPr sz="2000" dirty="0"/>
          </a:p>
        </p:txBody>
      </p:sp>
      <p:pic>
        <p:nvPicPr>
          <p:cNvPr id="112" name="Google Shape;112;p20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143000"/>
            <a:ext cx="4495800" cy="331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>
            <a:spLocks noGrp="1"/>
          </p:cNvSpPr>
          <p:nvPr>
            <p:ph type="body" idx="4294967295"/>
          </p:nvPr>
        </p:nvSpPr>
        <p:spPr>
          <a:xfrm>
            <a:off x="0" y="0"/>
            <a:ext cx="48768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Воспитанием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мальчиков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начинали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заниматься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мужчины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отцы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воспитатели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иногда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приглашенные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из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Греции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. </a:t>
            </a:r>
            <a:endParaRPr lang="ru-RU" sz="2400" b="0" i="0" u="none" strike="noStrike" cap="none" dirty="0" smtClean="0">
              <a:solidFill>
                <a:schemeClr val="dk1"/>
              </a:solidFill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Мальчиков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приучали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к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мужским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занятиям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учили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владеть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оружием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. </a:t>
            </a:r>
            <a:b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Начальное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образование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дети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небогатых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были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платными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частными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в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них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допускались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девочки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. </a:t>
            </a:r>
            <a:endParaRPr lang="ru-RU" sz="2400" b="0" i="0" u="none" strike="noStrike" cap="none" dirty="0" smtClean="0">
              <a:solidFill>
                <a:schemeClr val="dk1"/>
              </a:solidFill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/>
            </a:r>
            <a:b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Под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влиянием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Греции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возникли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грамматические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школы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где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с 12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до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16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лет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обучались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сыновья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богатых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родителей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.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Им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преподавали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греческий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язык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риторику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давали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некоторые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сведения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из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литературы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истории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lang="ru-RU" sz="18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" name="Google Shape;118;p21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105400" y="685800"/>
            <a:ext cx="4038600" cy="1728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000" y="3657600"/>
            <a:ext cx="4191000" cy="2201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2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762000"/>
            <a:ext cx="9144000" cy="53419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xfrm>
            <a:off x="457200" y="381000"/>
            <a:ext cx="8229600" cy="5745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С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возникновением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Римской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империи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(II в.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н.э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.)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императоры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превратили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грамматические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школы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школы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риторов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государственные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задачей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которых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была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подготовка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преданных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императорской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власти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чиновников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sz="32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Когда</a:t>
            </a:r>
            <a:r>
              <a:rPr lang="en-US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христианство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было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объявлено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господствующей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религией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должности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учителей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стали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назначать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представителей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духовенства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воспитание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семье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школах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более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приобретало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религиозный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характер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Arial"/>
              <a:buNone/>
            </a:pPr>
            <a:r>
              <a:rPr lang="en-US" sz="4400" b="1" i="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Средневековье</a:t>
            </a: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35" name="Google Shape;135;p2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714500" y="1862931"/>
            <a:ext cx="5715000" cy="400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 txBox="1">
            <a:spLocks noGrp="1"/>
          </p:cNvSpPr>
          <p:nvPr>
            <p:ph type="body" idx="4294967295"/>
          </p:nvPr>
        </p:nvSpPr>
        <p:spPr>
          <a:xfrm>
            <a:off x="4648200" y="533400"/>
            <a:ext cx="4495800" cy="59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lang="ru-RU" sz="20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ru-RU" sz="2000" dirty="0"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800" b="1" i="1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Цель</a:t>
            </a:r>
            <a:r>
              <a:rPr lang="en-US" sz="2800" b="1" i="1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1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воспитания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воспитать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смиренного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терпеливого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покорного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человека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период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средневековья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воспитание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образование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приняло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так же </a:t>
            </a:r>
            <a:r>
              <a:rPr lang="en-US" sz="28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религиозный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характер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ru-RU" sz="28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b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 </a:t>
            </a:r>
            <a:endParaRPr dirty="0"/>
          </a:p>
        </p:txBody>
      </p:sp>
      <p:pic>
        <p:nvPicPr>
          <p:cNvPr id="141" name="Google Shape;141;p25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982663"/>
            <a:ext cx="4394200" cy="3703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6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118100" y="1392238"/>
            <a:ext cx="4025900" cy="3021012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6"/>
          <p:cNvSpPr txBox="1">
            <a:spLocks noGrp="1"/>
          </p:cNvSpPr>
          <p:nvPr>
            <p:ph type="body" idx="4294967295"/>
          </p:nvPr>
        </p:nvSpPr>
        <p:spPr>
          <a:xfrm>
            <a:off x="0" y="0"/>
            <a:ext cx="46482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    </a:t>
            </a:r>
            <a:r>
              <a:rPr lang="ru-RU" sz="2200" b="0" i="0" u="none" strike="noStrike" cap="none" dirty="0" smtClean="0">
                <a:solidFill>
                  <a:schemeClr val="dk1"/>
                </a:solidFill>
                <a:sym typeface="Arial"/>
              </a:rPr>
              <a:t>     </a:t>
            </a:r>
            <a:r>
              <a:rPr lang="en-US" sz="2200" b="0" i="0" u="none" strike="noStrike" cap="none" dirty="0" err="1" smtClean="0">
                <a:solidFill>
                  <a:schemeClr val="dk1"/>
                </a:solidFill>
                <a:sym typeface="Arial"/>
              </a:rPr>
              <a:t>Учителя-монахи</a:t>
            </a:r>
            <a:r>
              <a:rPr lang="en-US" sz="22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или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священники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воспитывали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учащихся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мальчиков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духе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христианской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религии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нравственности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учили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их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читать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писать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на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латинском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языке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. </a:t>
            </a:r>
            <a:endParaRPr lang="ru-RU" sz="2200" b="0" i="0" u="none" strike="noStrike" cap="none" dirty="0" smtClean="0">
              <a:solidFill>
                <a:schemeClr val="dk1"/>
              </a:solidFill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200" dirty="0"/>
              <a:t> </a:t>
            </a:r>
            <a:r>
              <a:rPr lang="ru-RU" sz="2200" dirty="0" smtClean="0"/>
              <a:t>         </a:t>
            </a:r>
            <a:r>
              <a:rPr lang="en-US" sz="2200" b="0" i="0" u="none" strike="noStrike" cap="none" dirty="0" err="1" smtClean="0">
                <a:solidFill>
                  <a:schemeClr val="dk1"/>
                </a:solidFill>
                <a:sym typeface="Arial"/>
              </a:rPr>
              <a:t>Дети</a:t>
            </a:r>
            <a:r>
              <a:rPr lang="en-US" sz="22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зазубривали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молитвы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учились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церковному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пению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счету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.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За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неуспеваемость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малейшее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нарушение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дисциплины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учеников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подвергали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тяжелым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физическим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наказаниям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.</a:t>
            </a:r>
            <a:b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ru-RU" sz="2200" b="0" i="0" u="none" strike="noStrike" cap="none" dirty="0" smtClean="0">
                <a:solidFill>
                  <a:schemeClr val="dk1"/>
                </a:solidFill>
                <a:sym typeface="Arial"/>
              </a:rPr>
              <a:t>    </a:t>
            </a:r>
            <a:r>
              <a:rPr lang="en-US" sz="2200" b="0" i="0" u="none" strike="noStrike" cap="none" dirty="0" err="1" smtClean="0">
                <a:solidFill>
                  <a:schemeClr val="dk1"/>
                </a:solidFill>
                <a:sym typeface="Arial"/>
              </a:rPr>
              <a:t>Светские</a:t>
            </a:r>
            <a:r>
              <a:rPr lang="en-US" sz="22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феодалы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(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рыцари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)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получали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иное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воспитание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образование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ru-RU" sz="2200" b="0" i="0" u="none" strike="noStrike" cap="none" dirty="0" smtClean="0">
                <a:solidFill>
                  <a:schemeClr val="dk1"/>
                </a:solidFill>
                <a:sym typeface="Arial"/>
              </a:rPr>
              <a:t>их учили </a:t>
            </a:r>
            <a:r>
              <a:rPr lang="en-US" sz="2200" b="0" i="0" u="none" strike="noStrike" cap="none" dirty="0" err="1" smtClean="0">
                <a:solidFill>
                  <a:schemeClr val="dk1"/>
                </a:solidFill>
                <a:sym typeface="Arial"/>
              </a:rPr>
              <a:t>ездить</a:t>
            </a:r>
            <a:r>
              <a:rPr lang="en-US" sz="22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верхом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плавать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фехтовать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владеть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мечом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щитом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копьем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охотиться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играть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шахматы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слагать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петь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стихи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ru-RU" sz="2200" dirty="0" smtClean="0"/>
              <a:t> </a:t>
            </a:r>
            <a:r>
              <a:rPr lang="en-US" sz="2200" b="0" i="0" u="none" strike="noStrike" cap="none" dirty="0" err="1" smtClean="0">
                <a:solidFill>
                  <a:schemeClr val="dk1"/>
                </a:solidFill>
                <a:sym typeface="Arial"/>
              </a:rPr>
              <a:t>Уметь</a:t>
            </a:r>
            <a:r>
              <a:rPr lang="en-US" sz="22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читать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писать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было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необязательно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.  </a:t>
            </a:r>
            <a:endParaRPr sz="2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>
            <a:spLocks noGrp="1"/>
          </p:cNvSpPr>
          <p:nvPr>
            <p:ph type="body" idx="4294967295"/>
          </p:nvPr>
        </p:nvSpPr>
        <p:spPr>
          <a:xfrm>
            <a:off x="0" y="3938588"/>
            <a:ext cx="9144000" cy="291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ru-RU" sz="1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Дочери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феодалов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получали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образование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дома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и в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женских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монастырях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где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их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воспитывали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в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религиозном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духе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обучали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чтению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письму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рукоделию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.</a:t>
            </a:r>
            <a:b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.В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городах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ремесленники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открывали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для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своих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детей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цеховые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школы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а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купцы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—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гильдейские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школы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. В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этих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школах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основное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внимание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уделялось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счету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чтению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письму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на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родном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языке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. </a:t>
            </a:r>
            <a:endParaRPr sz="2400" dirty="0"/>
          </a:p>
        </p:txBody>
      </p:sp>
      <p:pic>
        <p:nvPicPr>
          <p:cNvPr id="153" name="Google Shape;153;p27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895600" y="228600"/>
            <a:ext cx="6248400" cy="3551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000"/>
              <a:buFont typeface="Arial"/>
              <a:buNone/>
            </a:pPr>
            <a:r>
              <a:rPr lang="en-US" sz="4000" b="1" i="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Первобытно-общинный </a:t>
            </a:r>
            <a:br>
              <a:rPr lang="en-US" sz="4000" b="1" i="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строй</a:t>
            </a:r>
            <a:r>
              <a:rPr lang="en-US" sz="4000" b="0" i="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52" name="Google Shape;52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Arial"/>
              <a:buNone/>
            </a:pPr>
            <a:r>
              <a:rPr lang="en-US" sz="4400" b="1" i="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Возрождение (14-16 века)</a:t>
            </a:r>
            <a:r>
              <a:rPr lang="en-US" sz="4400" b="0" i="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59" name="Google Shape;159;p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143000" y="1846929"/>
            <a:ext cx="6858000" cy="4032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>
            <a:spLocks noGrp="1"/>
          </p:cNvSpPr>
          <p:nvPr>
            <p:ph type="body" idx="4294967295"/>
          </p:nvPr>
        </p:nvSpPr>
        <p:spPr>
          <a:xfrm>
            <a:off x="3657600" y="152400"/>
            <a:ext cx="5486400" cy="5973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en-US" sz="2400" b="1" i="1" u="sng" strike="noStrike" cap="none" dirty="0" err="1">
                <a:solidFill>
                  <a:schemeClr val="dk1"/>
                </a:solidFill>
                <a:sym typeface="Arial"/>
              </a:rPr>
              <a:t>Цель</a:t>
            </a:r>
            <a:r>
              <a:rPr lang="en-US" sz="2400" b="1" i="1" u="sng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1" i="1" u="sng" strike="noStrike" cap="none" dirty="0" err="1">
                <a:solidFill>
                  <a:schemeClr val="dk1"/>
                </a:solidFill>
                <a:sym typeface="Arial"/>
              </a:rPr>
              <a:t>воспитания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–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воспитать</a:t>
            </a:r>
            <a:endParaRPr lang="ru-RU" sz="2400" b="0" i="0" u="none" strike="noStrike" cap="none" dirty="0" smtClean="0">
              <a:solidFill>
                <a:schemeClr val="dk1"/>
              </a:solidFill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sym typeface="Arial"/>
              </a:rPr>
              <a:t>    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здоровых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жизнедеятельных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людей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обладающих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многосторонними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интересами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. </a:t>
            </a:r>
            <a:endParaRPr lang="ru-RU" sz="2400" b="0" i="0" u="none" strike="noStrike" cap="none" dirty="0" smtClean="0">
              <a:solidFill>
                <a:schemeClr val="dk1"/>
              </a:solidFill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/>
            </a:r>
            <a:b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ru-RU" sz="2400" dirty="0"/>
              <a:t>А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нтичное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изречение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: «Я –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человек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, и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ничто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человеческое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мне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не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чуждо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».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 </a:t>
            </a:r>
            <a:b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/>
            </a:r>
            <a:b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ru-RU" sz="2400" b="0" i="0" u="none" strike="noStrike" cap="none" dirty="0" smtClean="0">
                <a:solidFill>
                  <a:schemeClr val="dk1"/>
                </a:solidFill>
                <a:sym typeface="Arial"/>
              </a:rPr>
              <a:t>   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Педагоги-гуманисты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уделяли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большое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внимание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физическому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умственному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воспитанию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детей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которое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содействовало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бы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развитию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них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творческой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активности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самодеятельности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вооружало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их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реальными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светскими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знаниями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  </a:t>
            </a:r>
            <a:endParaRPr dirty="0"/>
          </a:p>
        </p:txBody>
      </p:sp>
      <p:pic>
        <p:nvPicPr>
          <p:cNvPr id="165" name="Google Shape;165;p29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750888"/>
            <a:ext cx="3292475" cy="465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 txBox="1">
            <a:spLocks noGrp="1"/>
          </p:cNvSpPr>
          <p:nvPr>
            <p:ph type="body" idx="4294967295"/>
          </p:nvPr>
        </p:nvSpPr>
        <p:spPr>
          <a:xfrm>
            <a:off x="0" y="0"/>
            <a:ext cx="48006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      </a:t>
            </a:r>
            <a:endParaRPr lang="ru-RU" sz="2800" b="0" i="0" u="none" strike="noStrike" cap="none" dirty="0" smtClean="0">
              <a:solidFill>
                <a:schemeClr val="dk1"/>
              </a:solidFill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ru-RU" sz="2800" dirty="0"/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800" b="0" i="0" u="none" strike="noStrike" cap="none" dirty="0" smtClean="0">
                <a:solidFill>
                  <a:schemeClr val="dk1"/>
                </a:solidFill>
                <a:sym typeface="Arial"/>
              </a:rPr>
              <a:t>     </a:t>
            </a:r>
            <a:r>
              <a:rPr lang="en-US" sz="2800" b="0" i="0" u="none" strike="noStrike" cap="none" dirty="0" err="1" smtClean="0">
                <a:solidFill>
                  <a:schemeClr val="dk1"/>
                </a:solidFill>
                <a:sym typeface="Arial"/>
              </a:rPr>
              <a:t>Педагогика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выделилась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самостоятельную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науку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но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осталась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связана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с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философией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так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как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обе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эти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науки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занимаются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человеком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изучают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его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бытие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развитие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. </a:t>
            </a:r>
            <a:b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</a:br>
            <a:endParaRPr lang="ru-RU" sz="2800" b="0" i="0" u="none" strike="noStrike" cap="none" dirty="0" smtClean="0">
              <a:solidFill>
                <a:schemeClr val="dk1"/>
              </a:solidFill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800" dirty="0"/>
              <a:t> </a:t>
            </a:r>
            <a:r>
              <a:rPr lang="ru-RU" sz="2800" dirty="0" smtClean="0"/>
              <a:t>         </a:t>
            </a:r>
            <a:r>
              <a:rPr lang="en-US" sz="2800" b="0" i="0" u="none" strike="noStrike" cap="none" dirty="0" err="1" smtClean="0">
                <a:solidFill>
                  <a:schemeClr val="dk1"/>
                </a:solidFill>
                <a:sym typeface="Arial"/>
              </a:rPr>
              <a:t>Цель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воспитания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–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формировать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«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дисциплину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тела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» и «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дисциплину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духа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» (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физическое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нравственное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sym typeface="Arial"/>
              </a:rPr>
              <a:t>воспитание</a:t>
            </a:r>
            <a: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  <a:t>). </a:t>
            </a:r>
            <a:br>
              <a:rPr lang="en-US" sz="2800" b="0" i="0" u="none" strike="noStrike" cap="none" dirty="0">
                <a:solidFill>
                  <a:schemeClr val="dk1"/>
                </a:solidFill>
                <a:sym typeface="Arial"/>
              </a:rPr>
            </a:br>
            <a:endParaRPr sz="2800" dirty="0"/>
          </a:p>
        </p:txBody>
      </p:sp>
      <p:pic>
        <p:nvPicPr>
          <p:cNvPr id="177" name="Google Shape;177;p31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181600" y="1524000"/>
            <a:ext cx="3962400" cy="245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FF"/>
              </a:buClr>
              <a:buSzPts val="4400"/>
            </a:pPr>
            <a:r>
              <a:rPr lang="en-US" sz="4400" b="1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19 </a:t>
            </a:r>
            <a:r>
              <a:rPr lang="en-US" sz="4400" b="1" i="0" u="none" dirty="0" err="1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век</a:t>
            </a:r>
            <a:r>
              <a:rPr lang="ru-RU" sz="4400" b="1" i="0" u="none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ru-RU" u="sng" dirty="0" smtClean="0"/>
              <a:t> </a:t>
            </a:r>
            <a:r>
              <a:rPr lang="ru-RU" dirty="0" smtClean="0"/>
              <a:t>Школа Новейшего Времени</a:t>
            </a:r>
            <a:endParaRPr dirty="0"/>
          </a:p>
        </p:txBody>
      </p:sp>
      <p:pic>
        <p:nvPicPr>
          <p:cNvPr id="183" name="Google Shape;183;p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1524000"/>
            <a:ext cx="8001000" cy="5167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3"/>
          <p:cNvSpPr txBox="1">
            <a:spLocks noGrp="1"/>
          </p:cNvSpPr>
          <p:nvPr>
            <p:ph type="body" idx="4294967295"/>
          </p:nvPr>
        </p:nvSpPr>
        <p:spPr>
          <a:xfrm>
            <a:off x="4876800" y="152400"/>
            <a:ext cx="4267200" cy="6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lang="en-US" sz="2000" b="1" i="1" u="sng" strike="noStrike" cap="none" dirty="0" err="1">
                <a:solidFill>
                  <a:schemeClr val="dk1"/>
                </a:solidFill>
                <a:sym typeface="Arial"/>
              </a:rPr>
              <a:t>Цель</a:t>
            </a:r>
            <a:r>
              <a:rPr lang="en-US" sz="2000" b="1" i="1" u="sng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1" i="1" u="sng" strike="noStrike" cap="none" dirty="0" err="1">
                <a:solidFill>
                  <a:schemeClr val="dk1"/>
                </a:solidFill>
                <a:sym typeface="Arial"/>
              </a:rPr>
              <a:t>воспитания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–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гармоничное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развитие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физических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интеллектуальных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духовных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сил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личности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; </a:t>
            </a:r>
            <a:b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ru-RU" sz="2000" b="0" i="0" u="none" strike="noStrike" cap="none" dirty="0" smtClean="0">
                <a:solidFill>
                  <a:schemeClr val="dk1"/>
                </a:solidFill>
                <a:sym typeface="Arial"/>
              </a:rPr>
              <a:t>    </a:t>
            </a:r>
            <a:r>
              <a:rPr lang="en-US" sz="2000" b="0" i="0" u="none" strike="noStrike" cap="none" dirty="0" err="1" smtClean="0">
                <a:solidFill>
                  <a:schemeClr val="dk1"/>
                </a:solidFill>
                <a:sym typeface="Arial"/>
              </a:rPr>
              <a:t>Немецкий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педагог-демократ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Фридрих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Адольф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Вильгельм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Дистервег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 smtClean="0">
                <a:solidFill>
                  <a:schemeClr val="dk1"/>
                </a:solidFill>
                <a:sym typeface="Arial"/>
              </a:rPr>
              <a:t>выдвинул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идею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общечеловеческого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воспитания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обучения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учитывающего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возрастные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особенности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 smtClean="0">
                <a:solidFill>
                  <a:schemeClr val="dk1"/>
                </a:solidFill>
                <a:sym typeface="Arial"/>
              </a:rPr>
              <a:t>ребенка</a:t>
            </a:r>
            <a:r>
              <a:rPr lang="ru-RU" sz="2000" dirty="0"/>
              <a:t>.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 </a:t>
            </a:r>
            <a:b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ru-RU" sz="2000" b="0" i="0" u="none" strike="noStrike" cap="none" dirty="0" smtClean="0">
                <a:solidFill>
                  <a:schemeClr val="dk1"/>
                </a:solidFill>
                <a:sym typeface="Arial"/>
              </a:rPr>
              <a:t>  </a:t>
            </a:r>
            <a:r>
              <a:rPr lang="en-US" sz="2000" b="0" i="0" u="none" strike="noStrike" cap="none" dirty="0" err="1" smtClean="0">
                <a:solidFill>
                  <a:schemeClr val="dk1"/>
                </a:solidFill>
                <a:sym typeface="Arial"/>
              </a:rPr>
              <a:t>Исключительно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важную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роль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истории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развития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педагогической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мысли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России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сыграл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К.Д.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Ушинский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(1824-1870) –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великий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русский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педагог-демократ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основоположник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русской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педагогической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науки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 </a:t>
            </a:r>
            <a:b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ru-RU" sz="2000" b="0" i="0" u="none" strike="noStrike" cap="none" dirty="0" smtClean="0">
                <a:solidFill>
                  <a:schemeClr val="dk1"/>
                </a:solidFill>
                <a:sym typeface="Arial"/>
              </a:rPr>
              <a:t>    Он считал, что </a:t>
            </a:r>
            <a:r>
              <a:rPr lang="en-US" sz="2000" b="0" i="0" u="none" strike="noStrike" cap="none" dirty="0" err="1" smtClean="0">
                <a:solidFill>
                  <a:schemeClr val="dk1"/>
                </a:solidFill>
                <a:sym typeface="Arial"/>
              </a:rPr>
              <a:t>первое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место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формировании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человека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должен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занимать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язык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своего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народа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а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поэтому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его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надо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знать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совершенстве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как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историю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своей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родины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.  </a:t>
            </a:r>
            <a:endParaRPr sz="2000" dirty="0"/>
          </a:p>
        </p:txBody>
      </p:sp>
      <p:pic>
        <p:nvPicPr>
          <p:cNvPr id="189" name="Google Shape;189;p33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187450"/>
            <a:ext cx="4476750" cy="436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4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533400"/>
            <a:ext cx="8305800" cy="5929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FF"/>
              </a:buClr>
              <a:buSzPts val="4400"/>
            </a:pPr>
            <a:r>
              <a:rPr lang="en-US" sz="4400" b="1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20 </a:t>
            </a:r>
            <a:r>
              <a:rPr lang="en-US" sz="4400" b="1" i="0" u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век</a:t>
            </a:r>
            <a:r>
              <a:rPr lang="en-US" sz="4400" b="0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b="1" dirty="0" smtClean="0"/>
              <a:t>Советская школа</a:t>
            </a:r>
            <a:endParaRPr dirty="0"/>
          </a:p>
        </p:txBody>
      </p:sp>
      <p:pic>
        <p:nvPicPr>
          <p:cNvPr id="200" name="Google Shape;200;p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506317" y="1600200"/>
            <a:ext cx="6131365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6"/>
          <p:cNvSpPr txBox="1">
            <a:spLocks noGrp="1"/>
          </p:cNvSpPr>
          <p:nvPr>
            <p:ph type="body" idx="4294967295"/>
          </p:nvPr>
        </p:nvSpPr>
        <p:spPr>
          <a:xfrm>
            <a:off x="4419600" y="490538"/>
            <a:ext cx="4724400" cy="6367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ru-RU" sz="16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sz="2200" b="1" i="1" u="sng" strike="noStrike" cap="none" dirty="0" err="1" smtClean="0">
                <a:solidFill>
                  <a:schemeClr val="dk1"/>
                </a:solidFill>
                <a:sym typeface="Arial"/>
              </a:rPr>
              <a:t>Цель</a:t>
            </a:r>
            <a:r>
              <a:rPr lang="en-US" sz="2200" b="1" i="1" u="sng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1" i="1" u="sng" strike="noStrike" cap="none" dirty="0" err="1">
                <a:solidFill>
                  <a:schemeClr val="dk1"/>
                </a:solidFill>
                <a:sym typeface="Arial"/>
              </a:rPr>
              <a:t>воспитания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–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развитие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личности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.</a:t>
            </a:r>
            <a:b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ru-RU" sz="2200" b="0" i="0" u="none" strike="noStrike" cap="none" dirty="0" smtClean="0">
                <a:solidFill>
                  <a:schemeClr val="dk1"/>
                </a:solidFill>
                <a:sym typeface="Arial"/>
              </a:rPr>
              <a:t>   </a:t>
            </a:r>
            <a:r>
              <a:rPr lang="en-US" sz="2200" b="0" i="0" u="none" strike="noStrike" cap="none" dirty="0" smtClean="0">
                <a:solidFill>
                  <a:schemeClr val="dk1"/>
                </a:solidFill>
                <a:sym typeface="Arial"/>
              </a:rPr>
              <a:t>А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. С.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Макаренко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выдающийся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советский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педагог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писатель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(1888–1936),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выдвинул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основные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принципы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создания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педагогического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руководства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детским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коллективом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разработал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методику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трудового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воспитания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изучал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проблемы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 smtClean="0">
                <a:solidFill>
                  <a:schemeClr val="dk1"/>
                </a:solidFill>
                <a:sym typeface="Arial"/>
              </a:rPr>
              <a:t>воспитания</a:t>
            </a:r>
            <a:r>
              <a:rPr lang="en-US" sz="22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детей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семье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одним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из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таких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принципов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был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гуманизм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.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Он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подчеркивал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что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отношении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к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детям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необходимо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«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чувство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меры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любви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строгости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, в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ласке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суровости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». </a:t>
            </a:r>
            <a:endParaRPr lang="ru-RU" sz="2200" b="0" i="0" u="none" strike="noStrike" cap="none" dirty="0" smtClean="0">
              <a:solidFill>
                <a:schemeClr val="dk1"/>
              </a:solidFill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2200" dirty="0"/>
              <a:t> </a:t>
            </a:r>
            <a:r>
              <a:rPr lang="ru-RU" sz="2200" dirty="0" smtClean="0"/>
              <a:t>        </a:t>
            </a:r>
            <a:r>
              <a:rPr lang="ru-RU" sz="2200" dirty="0"/>
              <a:t>О</a:t>
            </a:r>
            <a:r>
              <a:rPr lang="en-US" sz="2200" b="0" i="0" u="none" strike="noStrike" cap="none" dirty="0" err="1" smtClean="0">
                <a:solidFill>
                  <a:schemeClr val="dk1"/>
                </a:solidFill>
                <a:sym typeface="Arial"/>
              </a:rPr>
              <a:t>сновное</a:t>
            </a:r>
            <a:r>
              <a:rPr lang="en-US" sz="22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место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своей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педагогической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системе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он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уделил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проблеме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воспитания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коллективе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через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sym typeface="Arial"/>
              </a:rPr>
              <a:t>коллектив</a:t>
            </a:r>
            <a:r>
              <a:rPr lang="en-US" sz="2200" b="0" i="0" u="none" strike="noStrike" cap="none" dirty="0">
                <a:solidFill>
                  <a:schemeClr val="dk1"/>
                </a:solidFill>
                <a:sym typeface="Arial"/>
              </a:rPr>
              <a:t>. </a:t>
            </a:r>
            <a:endParaRPr sz="2200" dirty="0"/>
          </a:p>
        </p:txBody>
      </p:sp>
      <p:pic>
        <p:nvPicPr>
          <p:cNvPr id="206" name="Google Shape;206;p36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638300"/>
            <a:ext cx="4135438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 txBox="1">
            <a:spLocks noGrp="1"/>
          </p:cNvSpPr>
          <p:nvPr>
            <p:ph type="body" idx="4294967295"/>
          </p:nvPr>
        </p:nvSpPr>
        <p:spPr>
          <a:xfrm>
            <a:off x="5410200" y="228600"/>
            <a:ext cx="37338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 lang="ru-RU" sz="24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С.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Макаренко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обосновал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законы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жизни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деятельности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коллектива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этапы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пути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его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формирования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большое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значение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придавал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трудовому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воспитанию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дисциплине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методике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дисциплинирования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был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одним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из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тех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первых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советских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педагогов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кто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разрабатывал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вопросы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семейного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воспитания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  <p:pic>
        <p:nvPicPr>
          <p:cNvPr id="212" name="Google Shape;212;p37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444625"/>
            <a:ext cx="4953000" cy="305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38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381000"/>
            <a:ext cx="9144000" cy="5783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body" idx="4294967295"/>
          </p:nvPr>
        </p:nvSpPr>
        <p:spPr>
          <a:xfrm>
            <a:off x="0" y="457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en-US" sz="2400" b="1" i="1" u="sng" strike="noStrike" cap="none" dirty="0" err="1">
                <a:solidFill>
                  <a:schemeClr val="dk1"/>
                </a:solidFill>
                <a:sym typeface="Arial"/>
              </a:rPr>
              <a:t>Цель</a:t>
            </a:r>
            <a:r>
              <a:rPr lang="en-US" sz="2400" b="1" i="1" u="sng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1" i="1" u="sng" strike="noStrike" cap="none" dirty="0" err="1">
                <a:solidFill>
                  <a:schemeClr val="dk1"/>
                </a:solidFill>
                <a:sym typeface="Arial"/>
              </a:rPr>
              <a:t>воспитания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–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приобретение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жизненного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опыта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трудовых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умений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навыков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.</a:t>
            </a:r>
            <a:b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ru-RU" sz="2400" b="0" i="0" u="none" strike="noStrike" cap="none" dirty="0" smtClean="0">
                <a:solidFill>
                  <a:schemeClr val="dk1"/>
                </a:solidFill>
                <a:sym typeface="Arial"/>
              </a:rPr>
              <a:t>     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Всех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детей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приучали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ухаживать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за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животными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заниматься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земледелием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добывать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пищу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.</a:t>
            </a:r>
            <a:b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ru-RU" sz="2400" b="0" i="0" u="none" strike="noStrike" cap="none" dirty="0" smtClean="0">
                <a:solidFill>
                  <a:schemeClr val="dk1"/>
                </a:solidFill>
                <a:sym typeface="Arial"/>
              </a:rPr>
              <a:t>     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Мальчики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участвовали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вместе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с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мужчинами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охоте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рыбной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ловле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их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учили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бороться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.</a:t>
            </a:r>
            <a:b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ru-RU" sz="2400" b="0" i="0" u="none" strike="noStrike" cap="none" dirty="0" smtClean="0">
                <a:solidFill>
                  <a:schemeClr val="dk1"/>
                </a:solidFill>
                <a:sym typeface="Arial"/>
              </a:rPr>
              <a:t>   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Девочки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помогали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женщинам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готовить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пищу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делать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одежду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посуду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.  </a:t>
            </a:r>
            <a:endParaRPr sz="2400" dirty="0"/>
          </a:p>
        </p:txBody>
      </p:sp>
      <p:pic>
        <p:nvPicPr>
          <p:cNvPr id="58" name="Google Shape;58;p11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114800" y="0"/>
            <a:ext cx="50292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9"/>
          <p:cNvSpPr txBox="1"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Школа 21 века развивает в ученике следующие качества:</a:t>
            </a:r>
            <a:endParaRPr/>
          </a:p>
        </p:txBody>
      </p:sp>
      <p:sp>
        <p:nvSpPr>
          <p:cNvPr id="223" name="Google Shape;223;p39"/>
          <p:cNvSpPr txBox="1">
            <a:spLocks noGrp="1"/>
          </p:cNvSpPr>
          <p:nvPr>
            <p:ph type="body" idx="4294967295"/>
          </p:nvPr>
        </p:nvSpPr>
        <p:spPr>
          <a:xfrm>
            <a:off x="0" y="1600200"/>
            <a:ext cx="48006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ru-RU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Цель: </a:t>
            </a:r>
            <a:r>
              <a:rPr lang="en-US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Гибко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адаптироваться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 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меняющихся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жизненных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ситуациях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самостоятельно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приобретая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необходимые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знания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умело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применяя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их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практике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для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решения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разнообразных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проблем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чтобы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протяжении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жизни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иметь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возможность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найти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 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ней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своё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место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dirty="0"/>
          </a:p>
        </p:txBody>
      </p:sp>
      <p:pic>
        <p:nvPicPr>
          <p:cNvPr id="225" name="Google Shape;225;p39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1600200"/>
            <a:ext cx="3419475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9"/>
          <p:cNvSpPr txBox="1"/>
          <p:nvPr/>
        </p:nvSpPr>
        <p:spPr>
          <a:xfrm>
            <a:off x="609600" y="2971800"/>
            <a:ext cx="82296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0"/>
          <p:cNvSpPr txBox="1">
            <a:spLocks noGrp="1"/>
          </p:cNvSpPr>
          <p:nvPr>
            <p:ph type="body" idx="4294967295"/>
          </p:nvPr>
        </p:nvSpPr>
        <p:spPr>
          <a:xfrm>
            <a:off x="0" y="3944938"/>
            <a:ext cx="9144000" cy="2913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ru-RU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Самостоятельно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критически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мыслить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уметь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видеть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возникающие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в 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реальном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мире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трудности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и 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искать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пути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рационального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 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их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преодоления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используя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современные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технологии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; </a:t>
            </a:r>
            <a:endParaRPr lang="ru-RU" sz="2400" b="0" i="0" u="none" strike="noStrike" cap="none" dirty="0" smtClean="0">
              <a:solidFill>
                <a:schemeClr val="dk1"/>
              </a:solidFill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</a:t>
            </a:r>
            <a:r>
              <a:rPr lang="en-US" sz="2400" b="0" i="0" u="none" strike="noStrike" cap="none" dirty="0" err="1" smtClean="0">
                <a:solidFill>
                  <a:schemeClr val="dk1"/>
                </a:solidFill>
                <a:sym typeface="Arial"/>
              </a:rPr>
              <a:t>чётко</a:t>
            </a:r>
            <a:r>
              <a:rPr lang="en-US" sz="2400" b="0" i="0" u="none" strike="noStrike" cap="none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осознавать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где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и 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каким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образом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приобретаемые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ими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знания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могут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быть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применены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в 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окружающей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действительности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;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быть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способным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генерировать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новые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идеи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творчески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sym typeface="Arial"/>
              </a:rPr>
              <a:t>мыслить</a:t>
            </a:r>
            <a:r>
              <a:rPr lang="en-US" sz="2400" b="0" i="0" u="none" strike="noStrike" cap="none" dirty="0">
                <a:solidFill>
                  <a:schemeClr val="dk1"/>
                </a:solidFill>
                <a:sym typeface="Arial"/>
              </a:rPr>
              <a:t>; </a:t>
            </a:r>
            <a:endParaRPr sz="2400" dirty="0"/>
          </a:p>
        </p:txBody>
      </p:sp>
      <p:pic>
        <p:nvPicPr>
          <p:cNvPr id="231" name="Google Shape;231;p40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291138" y="341313"/>
            <a:ext cx="3852862" cy="333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1"/>
          <p:cNvSpPr txBox="1">
            <a:spLocks noGrp="1"/>
          </p:cNvSpPr>
          <p:nvPr>
            <p:ph type="body" idx="4294967295"/>
          </p:nvPr>
        </p:nvSpPr>
        <p:spPr>
          <a:xfrm>
            <a:off x="0" y="7620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Грамотно работать с информацией, формулировать аргументированные выводы и на их основе выявлять и решать новые проблемы.</a:t>
            </a:r>
            <a:endParaRPr/>
          </a:p>
        </p:txBody>
      </p:sp>
      <p:pic>
        <p:nvPicPr>
          <p:cNvPr id="237" name="Google Shape;237;p41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522913" y="0"/>
            <a:ext cx="3621087" cy="3633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41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4905375" y="3678238"/>
            <a:ext cx="4238625" cy="3179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2"/>
          <p:cNvSpPr txBox="1">
            <a:spLocks noGrp="1"/>
          </p:cNvSpPr>
          <p:nvPr>
            <p:ph type="body" idx="4294967295"/>
          </p:nvPr>
        </p:nvSpPr>
        <p:spPr>
          <a:xfrm>
            <a:off x="0" y="0"/>
            <a:ext cx="44196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lang="ru-RU" sz="28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ru-RU" sz="2800" dirty="0"/>
              <a:t> </a:t>
            </a:r>
            <a:r>
              <a:rPr lang="ru-RU" sz="2800" dirty="0" smtClean="0"/>
              <a:t>     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Быть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коммуникабельными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контактными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 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различных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социальных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группах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уметь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работать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сообща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 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разных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областях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предотвращая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конфликтные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ситуации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или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умело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выходя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из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них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dirty="0"/>
          </a:p>
        </p:txBody>
      </p:sp>
      <p:pic>
        <p:nvPicPr>
          <p:cNvPr id="244" name="Google Shape;244;p42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685800"/>
            <a:ext cx="4724400" cy="449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3"/>
          <p:cNvSpPr txBox="1">
            <a:spLocks noGrp="1"/>
          </p:cNvSpPr>
          <p:nvPr>
            <p:ph type="body" idx="4294967295"/>
          </p:nvPr>
        </p:nvSpPr>
        <p:spPr>
          <a:xfrm>
            <a:off x="0" y="381000"/>
            <a:ext cx="4038600" cy="5745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Самостоятельно трудиться над развитием собственной нравственности, интеллекта, культурного уровня. </a:t>
            </a:r>
            <a:endParaRPr/>
          </a:p>
        </p:txBody>
      </p:sp>
      <p:pic>
        <p:nvPicPr>
          <p:cNvPr id="250" name="Google Shape;250;p43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3581400"/>
            <a:ext cx="6553200" cy="312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00600" y="0"/>
            <a:ext cx="4343400" cy="344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44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15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5"/>
          <p:cNvSpPr txBox="1">
            <a:spLocks noGrp="1"/>
          </p:cNvSpPr>
          <p:nvPr>
            <p:ph type="title"/>
          </p:nvPr>
        </p:nvSpPr>
        <p:spPr>
          <a:xfrm>
            <a:off x="-152400" y="0"/>
            <a:ext cx="5105400" cy="6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Одной из главных целей современной системы образования является сделать каждого ребенка успешной личностью</a:t>
            </a:r>
            <a:endParaRPr/>
          </a:p>
        </p:txBody>
      </p:sp>
      <p:pic>
        <p:nvPicPr>
          <p:cNvPr id="262" name="Google Shape;262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53000" y="1295400"/>
            <a:ext cx="3857625" cy="316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 Заканчивая школу, миллионы молодых людей начинают независимую жизнь</a:t>
            </a:r>
            <a:r>
              <a:rPr lang="en-US" sz="40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282" name="Google Shape;282;p4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175190" y="1600200"/>
            <a:ext cx="6793620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8"/>
          <p:cNvSpPr txBox="1">
            <a:spLocks noGrp="1"/>
          </p:cNvSpPr>
          <p:nvPr>
            <p:ph type="title"/>
          </p:nvPr>
        </p:nvSpPr>
        <p:spPr>
          <a:xfrm>
            <a:off x="-152400" y="0"/>
            <a:ext cx="92964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 факторов выбора профессии</a:t>
            </a:r>
            <a:endParaRPr/>
          </a:p>
        </p:txBody>
      </p:sp>
      <p:sp>
        <p:nvSpPr>
          <p:cNvPr id="288" name="Google Shape;288;p48"/>
          <p:cNvSpPr txBox="1">
            <a:spLocks noGrp="1"/>
          </p:cNvSpPr>
          <p:nvPr>
            <p:ph type="body" idx="1"/>
          </p:nvPr>
        </p:nvSpPr>
        <p:spPr>
          <a:xfrm>
            <a:off x="0" y="1295400"/>
            <a:ext cx="9144000" cy="55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04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en-US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Позиция старших членов семьи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Есть старшие, которые несут прямую ответственность за то, как складывается твоя жизнь. Эта забота распространяется и на вопрос о твоей будущей профессии.</a:t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Позиция товарищей, подруг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Дружеские связи в твоём возрасте уже очень крепки и могут сильно влиять на выбор профессии. Можно дать лишь общий совет: правильным будет решение, которое соответствует твоим интересам и совпадает с интересами общества, в котором ты живешь.</a:t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Позиция учителей, школьных педагогов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Наблюдая за поведением, учебной и внеучебной активностью учащихся, опытный педагог знает много такого о тебе, что скрыто от непрофессиональных глаз и даже от тебя.</a:t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Личные профессиональные планы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 планом в данном случае подразумеваются твои представления об этапах освоения профессии.</a:t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9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5. </a:t>
            </a: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Способности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 своеобразии своих способностей надо судить не только по успехам в учебе, но и по достижениям в самых разнообразных видах деятельности.</a:t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6. </a:t>
            </a: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Уровень притязаний на общественное признание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Планируя свой трудовой путь, очень важно позаботиться о реалистичности своих притязаний.</a:t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Информированность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Важно позаботиться о том, чтобы приобретаемые тобой сведения о той или иной</a:t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профессии не оказались искаженными, неполными, односторонними.</a:t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Склонности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Склонности проявляются в любимых занятиях, на которые тратится большая часть свободного времени. Это - интересы, подкрепленные определенными способностями.</a:t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body" idx="4294967295"/>
          </p:nvPr>
        </p:nvSpPr>
        <p:spPr>
          <a:xfrm>
            <a:off x="5638800" y="914400"/>
            <a:ext cx="3505200" cy="56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Детей знакомили с историей рода, традициями, религиозными верованиями и обрядами. Дети участвовали в общинных праздниках, включавших в себя обрядовые игры, пляски, пение, жертвоприношения. </a:t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Большое место в воспитании нравов и поведения детей занимало устное народное творчество: предания, обряды, песни, сказки и др. </a:t>
            </a:r>
            <a:endParaRPr/>
          </a:p>
        </p:txBody>
      </p:sp>
      <p:pic>
        <p:nvPicPr>
          <p:cNvPr id="64" name="Google Shape;64;p12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371600"/>
            <a:ext cx="5410200" cy="381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en-US" sz="4000" b="1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Как выбрать профессию?</a:t>
            </a:r>
            <a:br>
              <a:rPr lang="en-US" sz="4000" b="1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99" name="Google Shape;299;p5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1" i="0" u="sng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lang="en-US" sz="2800" b="1" i="0" u="sng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Выбор</a:t>
            </a:r>
            <a:r>
              <a:rPr lang="en-US" sz="2800" b="1" i="0" u="sng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sng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профессии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это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довольно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непростое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дело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Нужно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только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определить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какая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профессия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больше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подходит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личностным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качествам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понять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а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чем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можно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заниматься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конкретно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выучившись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определенной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специальности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Ведь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важно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только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кем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работать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с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кем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dirty="0"/>
          </a:p>
          <a:p>
            <a:pPr marL="342900" marR="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en-US" sz="28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Существует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несколько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классификаций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профессий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Начните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с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первой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постепенно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работе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с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последней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классификацией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у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вас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выстроится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более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или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менее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четкая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картина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кем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с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кем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вам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лучше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работать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077200" cy="5745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Половина выпускников в нашей стране работают не по специальности. Часто это происходит потому, что при выборе будущей профессии для ребенка родители не учитывают, нравится она ему или нет. 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3"/>
          <p:cNvSpPr txBox="1">
            <a:spLocks noGrp="1"/>
          </p:cNvSpPr>
          <p:nvPr>
            <p:ph type="title"/>
          </p:nvPr>
        </p:nvSpPr>
        <p:spPr>
          <a:xfrm>
            <a:off x="5410200" y="685800"/>
            <a:ext cx="3733800" cy="444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Какое количество людей работают по своей специальности?</a:t>
            </a:r>
            <a:r>
              <a:rPr lang="en-US" sz="32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15" name="Google Shape;315;p5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4864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54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86025" y="665163"/>
            <a:ext cx="6657975" cy="6192837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54"/>
          <p:cNvSpPr txBox="1"/>
          <p:nvPr/>
        </p:nvSpPr>
        <p:spPr>
          <a:xfrm>
            <a:off x="762000" y="304800"/>
            <a:ext cx="838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Представители каких сфер деятельности работают по специальности?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Школа будущего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ru-RU" dirty="0" smtClean="0"/>
              <a:t>     Это </a:t>
            </a:r>
            <a:r>
              <a:rPr lang="ru-RU" dirty="0"/>
              <a:t>не обыкновенная школа, а целый школьный комплекс, который условно делится на зоны. Например, спортивная зона. Она </a:t>
            </a:r>
            <a:r>
              <a:rPr lang="ru-RU" dirty="0" smtClean="0"/>
              <a:t>включит </a:t>
            </a:r>
            <a:r>
              <a:rPr lang="ru-RU" dirty="0"/>
              <a:t>в себя  стадион не только для бега и игры в футбол. Здесь можно </a:t>
            </a:r>
            <a:r>
              <a:rPr lang="ru-RU" dirty="0" smtClean="0"/>
              <a:t>будет покататься </a:t>
            </a:r>
            <a:r>
              <a:rPr lang="ru-RU" dirty="0"/>
              <a:t>на лыжах, роликах, </a:t>
            </a:r>
            <a:r>
              <a:rPr lang="ru-RU" dirty="0" smtClean="0"/>
              <a:t>коньках, чтобы </a:t>
            </a:r>
            <a:r>
              <a:rPr lang="ru-RU" dirty="0"/>
              <a:t>зимой был каток и настоящие ледяные горки.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89388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477838"/>
            <a:ext cx="8229600" cy="5648325"/>
          </a:xfrm>
        </p:spPr>
        <p:txBody>
          <a:bodyPr/>
          <a:lstStyle/>
          <a:p>
            <a:r>
              <a:rPr lang="ru-RU" dirty="0" smtClean="0"/>
              <a:t>     Также </a:t>
            </a:r>
            <a:r>
              <a:rPr lang="ru-RU" dirty="0"/>
              <a:t>в этой зоне </a:t>
            </a:r>
            <a:r>
              <a:rPr lang="ru-RU" dirty="0" smtClean="0"/>
              <a:t>должен быть </a:t>
            </a:r>
            <a:r>
              <a:rPr lang="ru-RU" dirty="0"/>
              <a:t>бассейн. Научиться плавать - очень важно для ребёнка. Это развивает мышцы и укрепляет здоровье.</a:t>
            </a:r>
          </a:p>
          <a:p>
            <a:r>
              <a:rPr lang="ru-RU" dirty="0" smtClean="0"/>
              <a:t>   Ещё </a:t>
            </a:r>
            <a:r>
              <a:rPr lang="ru-RU" dirty="0"/>
              <a:t>сухой бассейн с шариками для снятия стресса. В спортивной зоне </a:t>
            </a:r>
            <a:r>
              <a:rPr lang="ru-RU" dirty="0" smtClean="0"/>
              <a:t>будут проходить </a:t>
            </a:r>
            <a:r>
              <a:rPr lang="ru-RU" dirty="0"/>
              <a:t>занятия детским фитнессом , аэробикой и танцами. А ещё в этой зоне </a:t>
            </a:r>
            <a:r>
              <a:rPr lang="ru-RU" dirty="0" smtClean="0"/>
              <a:t>должны быть </a:t>
            </a:r>
            <a:r>
              <a:rPr lang="ru-RU" dirty="0"/>
              <a:t>детские работающие тренажёры.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44073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Школа будущего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каждом </a:t>
            </a:r>
            <a:r>
              <a:rPr lang="ru-RU" dirty="0"/>
              <a:t>классе необходим живой уголок. Это позволит детям быть добрее и разовьёт чувство ответственности.</a:t>
            </a:r>
          </a:p>
          <a:p>
            <a:r>
              <a:rPr lang="ru-RU" dirty="0"/>
              <a:t>У</a:t>
            </a:r>
            <a:r>
              <a:rPr lang="ru-RU" dirty="0" smtClean="0"/>
              <a:t> </a:t>
            </a:r>
            <a:r>
              <a:rPr lang="ru-RU" dirty="0"/>
              <a:t>школы была своя ферма, где дети могли бы ухаживать за козочками, пони, </a:t>
            </a:r>
            <a:r>
              <a:rPr lang="ru-RU" dirty="0" smtClean="0"/>
              <a:t>домашними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02351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Школа будущего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2890"/>
            <a:ext cx="8229600" cy="4843272"/>
          </a:xfrm>
        </p:spPr>
        <p:txBody>
          <a:bodyPr/>
          <a:lstStyle/>
          <a:p>
            <a:r>
              <a:rPr lang="ru-RU" dirty="0" smtClean="0"/>
              <a:t>    Обязательно </a:t>
            </a:r>
            <a:r>
              <a:rPr lang="ru-RU" dirty="0"/>
              <a:t>должна быть своя теплица, где дети могли бы не только учиться сажать растения, но и изучать воочию растения других стран.</a:t>
            </a:r>
          </a:p>
          <a:p>
            <a:r>
              <a:rPr lang="ru-RU" dirty="0" smtClean="0"/>
              <a:t>      А </a:t>
            </a:r>
            <a:r>
              <a:rPr lang="ru-RU" dirty="0"/>
              <a:t>для мальчишек будет интересна школа выживания и безопасного поведения в </a:t>
            </a:r>
            <a:r>
              <a:rPr lang="ru-RU" dirty="0" smtClean="0"/>
              <a:t>природе, где </a:t>
            </a:r>
            <a:r>
              <a:rPr lang="ru-RU" dirty="0"/>
              <a:t>будут учить разжигать костёр , ставить палатки, переправляться через препятствия, водить нас в походы.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039335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Школа будущего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 dirty="0" smtClean="0"/>
              <a:t>    Какая </a:t>
            </a:r>
            <a:r>
              <a:rPr lang="ru-RU" sz="2400" dirty="0"/>
              <a:t>же школа без зоны отдыха! Здесь </a:t>
            </a:r>
            <a:r>
              <a:rPr lang="ru-RU" sz="2400" dirty="0" smtClean="0"/>
              <a:t>должен быть </a:t>
            </a:r>
            <a:r>
              <a:rPr lang="ru-RU" sz="2400" dirty="0"/>
              <a:t>свой кинозал, где возможен просмотр и учебных и  развлекательных фильмов разного времени. </a:t>
            </a:r>
            <a:endParaRPr lang="ru-RU" sz="2400" dirty="0" smtClean="0"/>
          </a:p>
          <a:p>
            <a:r>
              <a:rPr lang="ru-RU" sz="2400" dirty="0" smtClean="0"/>
              <a:t>    Кафе </a:t>
            </a:r>
            <a:r>
              <a:rPr lang="ru-RU" sz="2400" dirty="0"/>
              <a:t>«Минутка» с молочными и кислородными </a:t>
            </a:r>
            <a:r>
              <a:rPr lang="ru-RU" sz="2400" dirty="0" smtClean="0"/>
              <a:t>коктейлями и чтобы работали сами </a:t>
            </a:r>
            <a:r>
              <a:rPr lang="ru-RU" sz="2400" dirty="0"/>
              <a:t>ученики. При кафе –зал караоке. </a:t>
            </a:r>
            <a:r>
              <a:rPr lang="ru-RU" sz="2400" dirty="0" smtClean="0"/>
              <a:t>Будет комната </a:t>
            </a:r>
            <a:r>
              <a:rPr lang="ru-RU" sz="2400" dirty="0"/>
              <a:t>психологической разгрузки и тихой успокаивающей музыкой и фонтанчиком, настольными интеллектуальными играми. Для более активных </a:t>
            </a:r>
            <a:r>
              <a:rPr lang="ru-RU" sz="2400" dirty="0" smtClean="0"/>
              <a:t>можно будет отдохнуть на тренажёрах </a:t>
            </a:r>
            <a:r>
              <a:rPr lang="ru-RU" sz="2400" dirty="0" err="1" smtClean="0"/>
              <a:t>картадрома</a:t>
            </a:r>
            <a:r>
              <a:rPr lang="ru-RU" sz="2400" dirty="0" smtClean="0"/>
              <a:t> (авто и </a:t>
            </a:r>
            <a:r>
              <a:rPr lang="ru-RU" sz="2400" dirty="0" err="1" smtClean="0"/>
              <a:t>мото</a:t>
            </a:r>
            <a:r>
              <a:rPr lang="ru-RU" sz="2400" dirty="0" smtClean="0"/>
              <a:t>).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9219737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Школа будущего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 dirty="0"/>
              <a:t> Д</a:t>
            </a:r>
            <a:r>
              <a:rPr lang="ru-RU" sz="2400" dirty="0" smtClean="0"/>
              <a:t>олжна быть зона </a:t>
            </a:r>
            <a:r>
              <a:rPr lang="ru-RU" sz="2400" dirty="0"/>
              <a:t>подготовки ко взрослой жизни. Здесь будут классы технического моделирования, класс-лаборатория, где можно будет ставить опыты и проводить эксперименты. </a:t>
            </a:r>
            <a:endParaRPr lang="ru-RU" sz="2400" dirty="0" smtClean="0"/>
          </a:p>
          <a:p>
            <a:r>
              <a:rPr lang="ru-RU" sz="2400" dirty="0"/>
              <a:t> </a:t>
            </a:r>
            <a:r>
              <a:rPr lang="ru-RU" sz="2400" dirty="0" smtClean="0"/>
              <a:t>      В </a:t>
            </a:r>
            <a:r>
              <a:rPr lang="ru-RU" sz="2400" dirty="0"/>
              <a:t>экономическом классе занятия будут вести успешные бизнесмены и рассказывать как лучше жить и  работать в будущем. </a:t>
            </a:r>
            <a:endParaRPr lang="ru-RU" sz="2400" dirty="0" smtClean="0"/>
          </a:p>
          <a:p>
            <a:r>
              <a:rPr lang="ru-RU" sz="2400" dirty="0"/>
              <a:t> </a:t>
            </a:r>
            <a:r>
              <a:rPr lang="ru-RU" sz="2400" dirty="0" smtClean="0"/>
              <a:t>    А </a:t>
            </a:r>
            <a:r>
              <a:rPr lang="ru-RU" sz="2400" dirty="0"/>
              <a:t>девочкам интересно будет посещать леди-класс .Ведь им предстоит стать мамами и уметь делать всё на свете, при этом оставаясь красивыми женщинами.</a:t>
            </a:r>
          </a:p>
        </p:txBody>
      </p:sp>
    </p:spTree>
    <p:extLst>
      <p:ext uri="{BB962C8B-B14F-4D97-AF65-F5344CB8AC3E}">
        <p14:creationId xmlns="" xmlns:p14="http://schemas.microsoft.com/office/powerpoint/2010/main" val="1146935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000"/>
              <a:buFont typeface="Arial"/>
              <a:buNone/>
            </a:pPr>
            <a:r>
              <a:rPr lang="en-US" sz="4000" b="1" i="0" u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Античная</a:t>
            </a:r>
            <a:r>
              <a:rPr lang="en-US" sz="4000" b="1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Греция</a:t>
            </a:r>
            <a:r>
              <a:rPr lang="en-US" sz="4000" b="1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br>
              <a:rPr lang="en-US" sz="4000" b="1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4000" b="1" i="0" u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Спарта</a:t>
            </a:r>
            <a:r>
              <a:rPr lang="en-US" sz="4000" b="1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4000" b="1" i="0" u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Афины</a:t>
            </a:r>
            <a:r>
              <a:rPr lang="en-US" sz="4000" b="1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4000" b="0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pic>
        <p:nvPicPr>
          <p:cNvPr id="70" name="Google Shape;70;p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600200"/>
            <a:ext cx="6034087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17637"/>
            <a:ext cx="8229600" cy="4708525"/>
          </a:xfrm>
        </p:spPr>
        <p:txBody>
          <a:bodyPr/>
          <a:lstStyle/>
          <a:p>
            <a:r>
              <a:rPr lang="ru-RU" dirty="0"/>
              <a:t>Ш</a:t>
            </a:r>
            <a:r>
              <a:rPr lang="ru-RU" dirty="0" smtClean="0"/>
              <a:t>кола </a:t>
            </a:r>
            <a:r>
              <a:rPr lang="ru-RU" dirty="0"/>
              <a:t>менялась вместе с обществом, которое в разные периоды ставило перед ней разные задачи – простого выживания, затем – грамотности, затем – разного набора наук; </a:t>
            </a:r>
            <a:endParaRPr lang="ru-RU" dirty="0" smtClean="0"/>
          </a:p>
          <a:p>
            <a:r>
              <a:rPr lang="ru-RU" dirty="0" smtClean="0"/>
              <a:t>Преимущества</a:t>
            </a:r>
          </a:p>
          <a:p>
            <a:r>
              <a:rPr lang="ru-RU" dirty="0" smtClean="0"/>
              <a:t>- </a:t>
            </a:r>
            <a:r>
              <a:rPr lang="ru-RU" dirty="0"/>
              <a:t>отсутствие физических наказаний</a:t>
            </a:r>
          </a:p>
          <a:p>
            <a:r>
              <a:rPr lang="ru-RU" dirty="0"/>
              <a:t>- широкий спектр получаемых знаний</a:t>
            </a:r>
          </a:p>
          <a:p>
            <a:r>
              <a:rPr lang="ru-RU" dirty="0" smtClean="0"/>
              <a:t>- </a:t>
            </a:r>
            <a:r>
              <a:rPr lang="ru-RU" dirty="0"/>
              <a:t>использование новых интересных форм </a:t>
            </a:r>
            <a:r>
              <a:rPr lang="ru-RU" dirty="0" smtClean="0"/>
              <a:t>обучения.</a:t>
            </a:r>
            <a:endParaRPr lang="ru-RU" dirty="0"/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1788921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Пожелание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400" dirty="0" smtClean="0"/>
              <a:t>   При </a:t>
            </a:r>
            <a:r>
              <a:rPr lang="ru-RU" sz="4400" dirty="0"/>
              <a:t>организации  обучения в школе хорошо бы прислушиваться к запросам и пожеланиям самих </a:t>
            </a:r>
            <a:r>
              <a:rPr lang="ru-RU" sz="4400" dirty="0" smtClean="0"/>
              <a:t>учеников.</a:t>
            </a:r>
            <a:endParaRPr lang="ru-RU" sz="44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947499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5"/>
          <p:cNvSpPr txBox="1">
            <a:spLocks noGrp="1"/>
          </p:cNvSpPr>
          <p:nvPr>
            <p:ph type="body" idx="1"/>
          </p:nvPr>
        </p:nvSpPr>
        <p:spPr>
          <a:xfrm>
            <a:off x="0" y="838200"/>
            <a:ext cx="91440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3300"/>
              </a:buClr>
              <a:buSzPts val="7200"/>
              <a:buFont typeface="Arial"/>
              <a:buNone/>
            </a:pPr>
            <a:r>
              <a:rPr lang="en-US" sz="7200" b="0" i="0" u="none" strike="noStrike" cap="none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Самая главная в жизни профессия- быть человеком.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600" y="0"/>
            <a:ext cx="7086600" cy="6748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Спарта</a:t>
            </a:r>
            <a:r>
              <a:rPr lang="en-US"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4294967295"/>
          </p:nvPr>
        </p:nvSpPr>
        <p:spPr>
          <a:xfrm>
            <a:off x="0" y="846138"/>
            <a:ext cx="44958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     </a:t>
            </a:r>
            <a:r>
              <a:rPr lang="en-US" sz="2000" b="1" i="1" u="sng" strike="noStrike" cap="none" dirty="0" err="1">
                <a:solidFill>
                  <a:schemeClr val="dk1"/>
                </a:solidFill>
                <a:sym typeface="Arial"/>
              </a:rPr>
              <a:t>Цель</a:t>
            </a:r>
            <a:r>
              <a:rPr lang="en-US" sz="2000" b="1" i="1" u="sng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1" i="1" u="sng" strike="noStrike" cap="none" dirty="0" err="1">
                <a:solidFill>
                  <a:schemeClr val="dk1"/>
                </a:solidFill>
                <a:sym typeface="Arial"/>
              </a:rPr>
              <a:t>воспитания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–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подготовка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стойких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закаленных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воинов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будущих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рабовладельцев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. </a:t>
            </a:r>
            <a:b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Детей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растили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неприхотливыми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еде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приучали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не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бояться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темноты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легко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переносить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голод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жажду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неудобства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трудности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.</a:t>
            </a:r>
            <a:b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В 7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лет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мальчиков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забирали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из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семьи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помещали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в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специальные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государственные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воспитательные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учреждения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.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Наибольшее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внимание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уделялось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военно-физической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подготовке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детей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учили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их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бегать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прыгать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бороться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метать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диск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копье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приучали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беспрекословно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подчиняться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старшим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sym typeface="Arial"/>
              </a:rPr>
              <a:t>..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/>
            </a:r>
            <a:b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</a:b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Образование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ограничивалось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обучением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письму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счету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.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Особое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внимание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уделялось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развитию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у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детей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умения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четко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и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кратко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отвечать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на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sym typeface="Arial"/>
              </a:rPr>
              <a:t>вопросы</a:t>
            </a:r>
            <a:r>
              <a:rPr lang="en-US" sz="2000" b="0" i="0" u="none" strike="noStrike" cap="none" dirty="0">
                <a:solidFill>
                  <a:schemeClr val="dk1"/>
                </a:solidFill>
                <a:sym typeface="Arial"/>
              </a:rPr>
              <a:t>. </a:t>
            </a:r>
            <a:endParaRPr sz="2000" dirty="0"/>
          </a:p>
        </p:txBody>
      </p:sp>
      <p:pic>
        <p:nvPicPr>
          <p:cNvPr id="77" name="Google Shape;77;p14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229225" y="1609725"/>
            <a:ext cx="3914775" cy="3846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5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7010400" cy="39433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5"/>
          <p:cNvSpPr txBox="1"/>
          <p:nvPr/>
        </p:nvSpPr>
        <p:spPr>
          <a:xfrm>
            <a:off x="990600" y="4191000"/>
            <a:ext cx="7848600" cy="201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en-US" sz="1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20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лет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юноши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проходили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специальную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военную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подготовку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затем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зачислялись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войско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sz="18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Девочки</a:t>
            </a:r>
            <a:r>
              <a:rPr lang="en-US" sz="1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воспитывались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дома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но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в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их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воспитании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первом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месте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было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физическое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развитие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военная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подготовка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приучение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их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управлять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рабами</a:t>
            </a:r>
            <a:r>
              <a:rPr lang="en-US" sz="1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ru-RU" sz="18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dirty="0">
                <a:solidFill>
                  <a:schemeClr val="dk1"/>
                </a:solidFill>
              </a:rPr>
              <a:t> </a:t>
            </a:r>
            <a:r>
              <a:rPr lang="ru-RU" sz="1800" dirty="0" smtClean="0">
                <a:solidFill>
                  <a:schemeClr val="dk1"/>
                </a:solidFill>
              </a:rPr>
              <a:t>    </a:t>
            </a:r>
            <a:r>
              <a:rPr lang="en-US" sz="1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Когда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мужчины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уходили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войну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женщины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сами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охраняли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свой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город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держали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повиновении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рабов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Девушки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участвовали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общественных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празднествах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спортивных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состязаниях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Arial"/>
              <a:buNone/>
            </a:pPr>
            <a:r>
              <a:rPr lang="en-US" sz="4400" b="1" i="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Афины</a:t>
            </a: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89" name="Google Shape;89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64302" y="1648918"/>
            <a:ext cx="6610661" cy="4257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hlink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>
            <a:spLocks noGrp="1"/>
          </p:cNvSpPr>
          <p:nvPr>
            <p:ph type="body" idx="4294967295"/>
          </p:nvPr>
        </p:nvSpPr>
        <p:spPr>
          <a:xfrm>
            <a:off x="0" y="0"/>
            <a:ext cx="89916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endParaRPr lang="ru-RU" sz="24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ru-RU" sz="2400" dirty="0"/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ru-RU" sz="2400" b="1" i="1" u="sng" strike="noStrike" cap="none" dirty="0" smtClean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b="1" i="1" u="sng" dirty="0">
                <a:solidFill>
                  <a:schemeClr val="tx1"/>
                </a:solidFill>
              </a:rPr>
              <a:t> </a:t>
            </a:r>
            <a:r>
              <a:rPr lang="ru-RU" sz="2400" b="1" i="1" u="sng" dirty="0" smtClean="0">
                <a:solidFill>
                  <a:schemeClr val="tx1"/>
                </a:solidFill>
              </a:rPr>
              <a:t>        </a:t>
            </a:r>
            <a:r>
              <a:rPr lang="en-US" sz="2400" b="1" i="1" u="sng" strike="noStrike" cap="none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Цель</a:t>
            </a:r>
            <a:r>
              <a:rPr lang="en-US" sz="2400" b="1" i="1" u="sng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u="sng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воспитания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умственное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нравственное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эстетическое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физическое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развитие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человека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b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sz="2400" b="0" i="0" u="none" strike="noStrike" cap="none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r>
              <a:rPr lang="en-US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7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лет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все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дети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воспитывались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семье</a:t>
            </a:r>
            <a:r>
              <a:rPr lang="en-US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ru-RU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en-US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Огромное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внимание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уделялось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физическому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развитию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детей</a:t>
            </a:r>
            <a:r>
              <a:rPr lang="en-US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ru-RU" sz="2400" b="0" i="0" u="none" strike="noStrike" cap="none" dirty="0" smtClean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     </a:t>
            </a:r>
            <a:r>
              <a:rPr lang="en-US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В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целях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умственного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воспитания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маленьким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гражданам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рассказывали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сказки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читали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литературные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произведения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играли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с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ними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lang="ru-RU" sz="2400" b="0" i="0" u="none" strike="noStrike" cap="none" dirty="0" smtClean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      </a:t>
            </a:r>
            <a:r>
              <a:rPr lang="en-US" sz="2400" b="0" i="0" u="none" strike="noStrike" cap="none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Жизнь</a:t>
            </a:r>
            <a:r>
              <a:rPr lang="en-US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афинян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постоянно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сопровождала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музыка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одним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из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любимых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музыкальных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инструментов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была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флейта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на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ней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играли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читая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стихи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lang="ru-RU" sz="2400" b="0" i="0" u="none" strike="noStrike" cap="none" dirty="0" smtClean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              </a:t>
            </a:r>
            <a:r>
              <a:rPr lang="en-US" sz="2400" b="0" i="0" u="none" strike="noStrike" cap="none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r>
              <a:rPr lang="en-US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13-14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лет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они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учились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школе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грамматиста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обучались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чтению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письму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счету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lang="ru-RU" sz="2400" b="0" i="0" u="none" strike="noStrike" cap="none" dirty="0" smtClean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    </a:t>
            </a:r>
            <a:r>
              <a:rPr lang="en-US" sz="2400" b="0" i="0" u="none" strike="noStrike" cap="none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подростки</a:t>
            </a:r>
            <a:r>
              <a:rPr lang="en-US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занимались</a:t>
            </a:r>
            <a:r>
              <a:rPr lang="en-US" sz="2400" b="0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физическими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упражнениями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овладевали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пятиборьем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бег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борьба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метание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копья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диска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плавание</a:t>
            </a:r>
            <a:r>
              <a:rPr lang="en-US" sz="2400" b="0" i="0" u="none" strike="noStrike" cap="none" dirty="0">
                <a:solidFill>
                  <a:schemeClr val="tx1"/>
                </a:solidFill>
                <a:sym typeface="Arial"/>
              </a:rPr>
              <a:t>). 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168</TotalTime>
  <Words>1059</Words>
  <Application>Microsoft Office PowerPoint</Application>
  <PresentationFormat>Экран (4:3)</PresentationFormat>
  <Paragraphs>105</Paragraphs>
  <Slides>53</Slides>
  <Notes>45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Начальная</vt:lpstr>
      <vt:lpstr>«ИСТОРИЯ ШКОЛЫ: ЧЕМУ И КАК УЧИЛИ В РАЗНЫЕ ЭПОХИ»</vt:lpstr>
      <vt:lpstr>Первобытно-общинный  строй </vt:lpstr>
      <vt:lpstr>Слайд 3</vt:lpstr>
      <vt:lpstr>Слайд 4</vt:lpstr>
      <vt:lpstr>Античная Греция  (Спарта и Афины) </vt:lpstr>
      <vt:lpstr>Спарта </vt:lpstr>
      <vt:lpstr>Слайд 7</vt:lpstr>
      <vt:lpstr>Афины </vt:lpstr>
      <vt:lpstr>Слайд 9</vt:lpstr>
      <vt:lpstr>Слайд 10</vt:lpstr>
      <vt:lpstr>Древний Рим и Римская империя </vt:lpstr>
      <vt:lpstr>Слайд 12</vt:lpstr>
      <vt:lpstr>Слайд 13</vt:lpstr>
      <vt:lpstr>Слайд 14</vt:lpstr>
      <vt:lpstr>Слайд 15</vt:lpstr>
      <vt:lpstr>Средневековье </vt:lpstr>
      <vt:lpstr>Слайд 17</vt:lpstr>
      <vt:lpstr>Слайд 18</vt:lpstr>
      <vt:lpstr>Слайд 19</vt:lpstr>
      <vt:lpstr>Возрождение (14-16 века) </vt:lpstr>
      <vt:lpstr>Слайд 21</vt:lpstr>
      <vt:lpstr>Слайд 22</vt:lpstr>
      <vt:lpstr>19 век. Школа Новейшего Времени</vt:lpstr>
      <vt:lpstr>Слайд 24</vt:lpstr>
      <vt:lpstr>Слайд 25</vt:lpstr>
      <vt:lpstr>20 век Советская школа</vt:lpstr>
      <vt:lpstr>Слайд 27</vt:lpstr>
      <vt:lpstr>Слайд 28</vt:lpstr>
      <vt:lpstr>Слайд 29</vt:lpstr>
      <vt:lpstr>Школа 21 века развивает в ученике следующие качества:</vt:lpstr>
      <vt:lpstr>Слайд 31</vt:lpstr>
      <vt:lpstr>Слайд 32</vt:lpstr>
      <vt:lpstr>Слайд 33</vt:lpstr>
      <vt:lpstr>Слайд 34</vt:lpstr>
      <vt:lpstr>Слайд 35</vt:lpstr>
      <vt:lpstr>Одной из главных целей современной системы образования является сделать каждого ребенка успешной личностью</vt:lpstr>
      <vt:lpstr> Заканчивая школу, миллионы молодых людей начинают независимую жизнь </vt:lpstr>
      <vt:lpstr>8 факторов выбора профессии</vt:lpstr>
      <vt:lpstr>Слайд 39</vt:lpstr>
      <vt:lpstr>Как выбрать профессию? </vt:lpstr>
      <vt:lpstr>Половина выпускников в нашей стране работают не по специальности. Часто это происходит потому, что при выборе будущей профессии для ребенка родители не учитывают, нравится она ему или нет. </vt:lpstr>
      <vt:lpstr>Какое количество людей работают по своей специальности? </vt:lpstr>
      <vt:lpstr>Слайд 43</vt:lpstr>
      <vt:lpstr>Школа будущего</vt:lpstr>
      <vt:lpstr>Слайд 45</vt:lpstr>
      <vt:lpstr>Школа будущего</vt:lpstr>
      <vt:lpstr>Школа будущего</vt:lpstr>
      <vt:lpstr>Школа будущего</vt:lpstr>
      <vt:lpstr>Школа будущего</vt:lpstr>
      <vt:lpstr>Рефлексия</vt:lpstr>
      <vt:lpstr>Пожелание</vt:lpstr>
      <vt:lpstr>Слайд 52</vt:lpstr>
      <vt:lpstr>Слайд 53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1</cp:lastModifiedBy>
  <cp:revision>18</cp:revision>
  <dcterms:modified xsi:type="dcterms:W3CDTF">2023-03-30T10:12:41Z</dcterms:modified>
</cp:coreProperties>
</file>